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 id="2147483684" r:id="rId3"/>
    <p:sldMasterId id="2147483696" r:id="rId4"/>
  </p:sldMasterIdLst>
  <p:notesMasterIdLst>
    <p:notesMasterId r:id="rId49"/>
  </p:notesMasterIdLst>
  <p:sldIdLst>
    <p:sldId id="275" r:id="rId5"/>
    <p:sldId id="276" r:id="rId6"/>
    <p:sldId id="256" r:id="rId7"/>
    <p:sldId id="258" r:id="rId8"/>
    <p:sldId id="259" r:id="rId9"/>
    <p:sldId id="261" r:id="rId10"/>
    <p:sldId id="262" r:id="rId11"/>
    <p:sldId id="263" r:id="rId12"/>
    <p:sldId id="272" r:id="rId13"/>
    <p:sldId id="274" r:id="rId14"/>
    <p:sldId id="273" r:id="rId15"/>
    <p:sldId id="282" r:id="rId16"/>
    <p:sldId id="283" r:id="rId17"/>
    <p:sldId id="284" r:id="rId18"/>
    <p:sldId id="285" r:id="rId19"/>
    <p:sldId id="286" r:id="rId20"/>
    <p:sldId id="296" r:id="rId21"/>
    <p:sldId id="292" r:id="rId22"/>
    <p:sldId id="293" r:id="rId23"/>
    <p:sldId id="294" r:id="rId24"/>
    <p:sldId id="295" r:id="rId25"/>
    <p:sldId id="287" r:id="rId26"/>
    <p:sldId id="288" r:id="rId27"/>
    <p:sldId id="289" r:id="rId28"/>
    <p:sldId id="290" r:id="rId29"/>
    <p:sldId id="291" r:id="rId30"/>
    <p:sldId id="304" r:id="rId31"/>
    <p:sldId id="300" r:id="rId32"/>
    <p:sldId id="301" r:id="rId33"/>
    <p:sldId id="302" r:id="rId34"/>
    <p:sldId id="299" r:id="rId35"/>
    <p:sldId id="305" r:id="rId36"/>
    <p:sldId id="306" r:id="rId37"/>
    <p:sldId id="307" r:id="rId38"/>
    <p:sldId id="277" r:id="rId39"/>
    <p:sldId id="267" r:id="rId40"/>
    <p:sldId id="260" r:id="rId41"/>
    <p:sldId id="269" r:id="rId42"/>
    <p:sldId id="279" r:id="rId43"/>
    <p:sldId id="278" r:id="rId44"/>
    <p:sldId id="270" r:id="rId45"/>
    <p:sldId id="271" r:id="rId46"/>
    <p:sldId id="281" r:id="rId47"/>
    <p:sldId id="266" r:id="rId4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64" autoAdjust="0"/>
    <p:restoredTop sz="75769" autoAdjust="0"/>
  </p:normalViewPr>
  <p:slideViewPr>
    <p:cSldViewPr snapToGrid="0" snapToObjects="1">
      <p:cViewPr varScale="1">
        <p:scale>
          <a:sx n="90" d="100"/>
          <a:sy n="90" d="100"/>
        </p:scale>
        <p:origin x="2292"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727881-E717-4470-8143-3BA93288A57D}" type="doc">
      <dgm:prSet loTypeId="urn:microsoft.com/office/officeart/2005/8/layout/chart3" loCatId="cycle" qsTypeId="urn:microsoft.com/office/officeart/2005/8/quickstyle/simple1" qsCatId="simple" csTypeId="urn:microsoft.com/office/officeart/2005/8/colors/accent1_2" csCatId="accent1" phldr="1"/>
      <dgm:spPr/>
    </dgm:pt>
    <dgm:pt modelId="{C1A6CEAF-B0CE-4A5A-BF4A-CDDD05CE660C}">
      <dgm:prSet phldrT="[Text]"/>
      <dgm:spPr>
        <a:solidFill>
          <a:schemeClr val="accent6">
            <a:lumMod val="75000"/>
          </a:schemeClr>
        </a:solidFill>
      </dgm:spPr>
      <dgm:t>
        <a:bodyPr/>
        <a:lstStyle/>
        <a:p>
          <a:r>
            <a:rPr lang="en-US" b="1" dirty="0"/>
            <a:t>Water Data </a:t>
          </a:r>
        </a:p>
      </dgm:t>
    </dgm:pt>
    <dgm:pt modelId="{CA82D03A-C399-4BF9-B602-27AFECDA3BCB}" type="parTrans" cxnId="{DFE6E93C-8099-4320-84D0-CB7CDB809D8B}">
      <dgm:prSet/>
      <dgm:spPr/>
      <dgm:t>
        <a:bodyPr/>
        <a:lstStyle/>
        <a:p>
          <a:endParaRPr lang="en-US"/>
        </a:p>
      </dgm:t>
    </dgm:pt>
    <dgm:pt modelId="{3AE21258-B15F-4E33-8B84-5A133305B691}" type="sibTrans" cxnId="{DFE6E93C-8099-4320-84D0-CB7CDB809D8B}">
      <dgm:prSet/>
      <dgm:spPr/>
      <dgm:t>
        <a:bodyPr/>
        <a:lstStyle/>
        <a:p>
          <a:endParaRPr lang="en-US"/>
        </a:p>
      </dgm:t>
    </dgm:pt>
    <dgm:pt modelId="{904F5911-5053-4832-831A-206001073843}">
      <dgm:prSet phldrT="[Text]"/>
      <dgm:spPr/>
      <dgm:t>
        <a:bodyPr/>
        <a:lstStyle/>
        <a:p>
          <a:r>
            <a:rPr lang="en-US" dirty="0"/>
            <a:t>Education &amp; Outreach</a:t>
          </a:r>
        </a:p>
      </dgm:t>
    </dgm:pt>
    <dgm:pt modelId="{181A76BF-BF00-4809-8D9C-EFBD3392CECB}" type="parTrans" cxnId="{B09170D6-4B75-4D4B-AD4E-391ACD6860E7}">
      <dgm:prSet/>
      <dgm:spPr/>
      <dgm:t>
        <a:bodyPr/>
        <a:lstStyle/>
        <a:p>
          <a:endParaRPr lang="en-US"/>
        </a:p>
      </dgm:t>
    </dgm:pt>
    <dgm:pt modelId="{55BB1C00-61BE-4D8C-963A-C61BEE3B7675}" type="sibTrans" cxnId="{B09170D6-4B75-4D4B-AD4E-391ACD6860E7}">
      <dgm:prSet/>
      <dgm:spPr/>
      <dgm:t>
        <a:bodyPr/>
        <a:lstStyle/>
        <a:p>
          <a:endParaRPr lang="en-US"/>
        </a:p>
      </dgm:t>
    </dgm:pt>
    <dgm:pt modelId="{A489CEC4-3F9B-4C97-8ECB-8F1FB02B88DD}">
      <dgm:prSet phldrT="[Text]"/>
      <dgm:spPr/>
      <dgm:t>
        <a:bodyPr/>
        <a:lstStyle/>
        <a:p>
          <a:r>
            <a:rPr lang="en-US" dirty="0"/>
            <a:t>Climate &amp; Drought</a:t>
          </a:r>
        </a:p>
      </dgm:t>
    </dgm:pt>
    <dgm:pt modelId="{57707907-4D2C-4F7F-852E-250889D8AA1B}" type="parTrans" cxnId="{A5476E7E-5CC9-4BE2-A683-3CDDF2586064}">
      <dgm:prSet/>
      <dgm:spPr/>
      <dgm:t>
        <a:bodyPr/>
        <a:lstStyle/>
        <a:p>
          <a:endParaRPr lang="en-US"/>
        </a:p>
      </dgm:t>
    </dgm:pt>
    <dgm:pt modelId="{999DC467-B9A4-4B15-9C74-69DE1FABDB84}" type="sibTrans" cxnId="{A5476E7E-5CC9-4BE2-A683-3CDDF2586064}">
      <dgm:prSet/>
      <dgm:spPr/>
      <dgm:t>
        <a:bodyPr/>
        <a:lstStyle/>
        <a:p>
          <a:endParaRPr lang="en-US"/>
        </a:p>
      </dgm:t>
    </dgm:pt>
    <dgm:pt modelId="{E4C07191-931F-4BB8-8D37-DB989F298693}" type="pres">
      <dgm:prSet presAssocID="{32727881-E717-4470-8143-3BA93288A57D}" presName="compositeShape" presStyleCnt="0">
        <dgm:presLayoutVars>
          <dgm:chMax val="7"/>
          <dgm:dir/>
          <dgm:resizeHandles val="exact"/>
        </dgm:presLayoutVars>
      </dgm:prSet>
      <dgm:spPr/>
    </dgm:pt>
    <dgm:pt modelId="{7767D360-C545-48D6-8D4D-42A07D5FFB8E}" type="pres">
      <dgm:prSet presAssocID="{32727881-E717-4470-8143-3BA93288A57D}" presName="wedge1" presStyleLbl="node1" presStyleIdx="0" presStyleCnt="3"/>
      <dgm:spPr/>
      <dgm:t>
        <a:bodyPr/>
        <a:lstStyle/>
        <a:p>
          <a:endParaRPr lang="en-US"/>
        </a:p>
      </dgm:t>
    </dgm:pt>
    <dgm:pt modelId="{8CB8443E-3543-4BCF-8F2C-761E7C19F416}" type="pres">
      <dgm:prSet presAssocID="{32727881-E717-4470-8143-3BA93288A57D}" presName="wedge1Tx" presStyleLbl="node1" presStyleIdx="0" presStyleCnt="3">
        <dgm:presLayoutVars>
          <dgm:chMax val="0"/>
          <dgm:chPref val="0"/>
          <dgm:bulletEnabled val="1"/>
        </dgm:presLayoutVars>
      </dgm:prSet>
      <dgm:spPr/>
      <dgm:t>
        <a:bodyPr/>
        <a:lstStyle/>
        <a:p>
          <a:endParaRPr lang="en-US"/>
        </a:p>
      </dgm:t>
    </dgm:pt>
    <dgm:pt modelId="{73C52C26-5515-4C97-A8B8-21C685F17ECB}" type="pres">
      <dgm:prSet presAssocID="{32727881-E717-4470-8143-3BA93288A57D}" presName="wedge2" presStyleLbl="node1" presStyleIdx="1" presStyleCnt="3"/>
      <dgm:spPr/>
      <dgm:t>
        <a:bodyPr/>
        <a:lstStyle/>
        <a:p>
          <a:endParaRPr lang="en-US"/>
        </a:p>
      </dgm:t>
    </dgm:pt>
    <dgm:pt modelId="{78B989DE-32B9-4710-AE57-C19C76C8666C}" type="pres">
      <dgm:prSet presAssocID="{32727881-E717-4470-8143-3BA93288A57D}" presName="wedge2Tx" presStyleLbl="node1" presStyleIdx="1" presStyleCnt="3">
        <dgm:presLayoutVars>
          <dgm:chMax val="0"/>
          <dgm:chPref val="0"/>
          <dgm:bulletEnabled val="1"/>
        </dgm:presLayoutVars>
      </dgm:prSet>
      <dgm:spPr/>
      <dgm:t>
        <a:bodyPr/>
        <a:lstStyle/>
        <a:p>
          <a:endParaRPr lang="en-US"/>
        </a:p>
      </dgm:t>
    </dgm:pt>
    <dgm:pt modelId="{985448B0-8364-4209-B6B9-7243EF3A8E63}" type="pres">
      <dgm:prSet presAssocID="{32727881-E717-4470-8143-3BA93288A57D}" presName="wedge3" presStyleLbl="node1" presStyleIdx="2" presStyleCnt="3"/>
      <dgm:spPr/>
      <dgm:t>
        <a:bodyPr/>
        <a:lstStyle/>
        <a:p>
          <a:endParaRPr lang="en-US"/>
        </a:p>
      </dgm:t>
    </dgm:pt>
    <dgm:pt modelId="{D67DC5FE-6074-4AC8-ADA5-980D00351B67}" type="pres">
      <dgm:prSet presAssocID="{32727881-E717-4470-8143-3BA93288A57D}" presName="wedge3Tx" presStyleLbl="node1" presStyleIdx="2" presStyleCnt="3">
        <dgm:presLayoutVars>
          <dgm:chMax val="0"/>
          <dgm:chPref val="0"/>
          <dgm:bulletEnabled val="1"/>
        </dgm:presLayoutVars>
      </dgm:prSet>
      <dgm:spPr/>
      <dgm:t>
        <a:bodyPr/>
        <a:lstStyle/>
        <a:p>
          <a:endParaRPr lang="en-US"/>
        </a:p>
      </dgm:t>
    </dgm:pt>
  </dgm:ptLst>
  <dgm:cxnLst>
    <dgm:cxn modelId="{73571BBA-89F6-4CB1-BF19-2E05CF94F0A3}" type="presOf" srcId="{A489CEC4-3F9B-4C97-8ECB-8F1FB02B88DD}" destId="{985448B0-8364-4209-B6B9-7243EF3A8E63}" srcOrd="0" destOrd="0" presId="urn:microsoft.com/office/officeart/2005/8/layout/chart3"/>
    <dgm:cxn modelId="{187771BA-56B9-4D9E-AD06-FCADD78025CC}" type="presOf" srcId="{C1A6CEAF-B0CE-4A5A-BF4A-CDDD05CE660C}" destId="{7767D360-C545-48D6-8D4D-42A07D5FFB8E}" srcOrd="0" destOrd="0" presId="urn:microsoft.com/office/officeart/2005/8/layout/chart3"/>
    <dgm:cxn modelId="{9652C0EB-5EB0-4695-9E13-732971384229}" type="presOf" srcId="{32727881-E717-4470-8143-3BA93288A57D}" destId="{E4C07191-931F-4BB8-8D37-DB989F298693}" srcOrd="0" destOrd="0" presId="urn:microsoft.com/office/officeart/2005/8/layout/chart3"/>
    <dgm:cxn modelId="{A5476E7E-5CC9-4BE2-A683-3CDDF2586064}" srcId="{32727881-E717-4470-8143-3BA93288A57D}" destId="{A489CEC4-3F9B-4C97-8ECB-8F1FB02B88DD}" srcOrd="2" destOrd="0" parTransId="{57707907-4D2C-4F7F-852E-250889D8AA1B}" sibTransId="{999DC467-B9A4-4B15-9C74-69DE1FABDB84}"/>
    <dgm:cxn modelId="{B09170D6-4B75-4D4B-AD4E-391ACD6860E7}" srcId="{32727881-E717-4470-8143-3BA93288A57D}" destId="{904F5911-5053-4832-831A-206001073843}" srcOrd="1" destOrd="0" parTransId="{181A76BF-BF00-4809-8D9C-EFBD3392CECB}" sibTransId="{55BB1C00-61BE-4D8C-963A-C61BEE3B7675}"/>
    <dgm:cxn modelId="{46F3902D-5B74-4C28-AEE7-74EA0025A960}" type="presOf" srcId="{C1A6CEAF-B0CE-4A5A-BF4A-CDDD05CE660C}" destId="{8CB8443E-3543-4BCF-8F2C-761E7C19F416}" srcOrd="1" destOrd="0" presId="urn:microsoft.com/office/officeart/2005/8/layout/chart3"/>
    <dgm:cxn modelId="{16A3C949-17AC-4126-887E-FADF5525DB6B}" type="presOf" srcId="{904F5911-5053-4832-831A-206001073843}" destId="{78B989DE-32B9-4710-AE57-C19C76C8666C}" srcOrd="1" destOrd="0" presId="urn:microsoft.com/office/officeart/2005/8/layout/chart3"/>
    <dgm:cxn modelId="{3DED2534-325D-480C-91F9-1E9E825ECE2F}" type="presOf" srcId="{A489CEC4-3F9B-4C97-8ECB-8F1FB02B88DD}" destId="{D67DC5FE-6074-4AC8-ADA5-980D00351B67}" srcOrd="1" destOrd="0" presId="urn:microsoft.com/office/officeart/2005/8/layout/chart3"/>
    <dgm:cxn modelId="{C67D9ACD-91BC-4B89-9099-A9F69B49B9C2}" type="presOf" srcId="{904F5911-5053-4832-831A-206001073843}" destId="{73C52C26-5515-4C97-A8B8-21C685F17ECB}" srcOrd="0" destOrd="0" presId="urn:microsoft.com/office/officeart/2005/8/layout/chart3"/>
    <dgm:cxn modelId="{DFE6E93C-8099-4320-84D0-CB7CDB809D8B}" srcId="{32727881-E717-4470-8143-3BA93288A57D}" destId="{C1A6CEAF-B0CE-4A5A-BF4A-CDDD05CE660C}" srcOrd="0" destOrd="0" parTransId="{CA82D03A-C399-4BF9-B602-27AFECDA3BCB}" sibTransId="{3AE21258-B15F-4E33-8B84-5A133305B691}"/>
    <dgm:cxn modelId="{6A015C7A-4CA9-40DC-8901-D574F55EDEC1}" type="presParOf" srcId="{E4C07191-931F-4BB8-8D37-DB989F298693}" destId="{7767D360-C545-48D6-8D4D-42A07D5FFB8E}" srcOrd="0" destOrd="0" presId="urn:microsoft.com/office/officeart/2005/8/layout/chart3"/>
    <dgm:cxn modelId="{B98EC9A7-9A48-4037-8DDA-491DF98D77C4}" type="presParOf" srcId="{E4C07191-931F-4BB8-8D37-DB989F298693}" destId="{8CB8443E-3543-4BCF-8F2C-761E7C19F416}" srcOrd="1" destOrd="0" presId="urn:microsoft.com/office/officeart/2005/8/layout/chart3"/>
    <dgm:cxn modelId="{F221B499-CDA5-47D1-9271-C72F5E992C9F}" type="presParOf" srcId="{E4C07191-931F-4BB8-8D37-DB989F298693}" destId="{73C52C26-5515-4C97-A8B8-21C685F17ECB}" srcOrd="2" destOrd="0" presId="urn:microsoft.com/office/officeart/2005/8/layout/chart3"/>
    <dgm:cxn modelId="{3C9E1810-1C40-48C4-A7CB-A535CE4F6426}" type="presParOf" srcId="{E4C07191-931F-4BB8-8D37-DB989F298693}" destId="{78B989DE-32B9-4710-AE57-C19C76C8666C}" srcOrd="3" destOrd="0" presId="urn:microsoft.com/office/officeart/2005/8/layout/chart3"/>
    <dgm:cxn modelId="{0F5DC56E-1824-45D9-859F-E8A9C9FB5678}" type="presParOf" srcId="{E4C07191-931F-4BB8-8D37-DB989F298693}" destId="{985448B0-8364-4209-B6B9-7243EF3A8E63}" srcOrd="4" destOrd="0" presId="urn:microsoft.com/office/officeart/2005/8/layout/chart3"/>
    <dgm:cxn modelId="{350EBB93-4601-40B3-8C06-E54560AC3CB0}" type="presParOf" srcId="{E4C07191-931F-4BB8-8D37-DB989F298693}" destId="{D67DC5FE-6074-4AC8-ADA5-980D00351B67}" srcOrd="5"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67D360-C545-48D6-8D4D-42A07D5FFB8E}">
      <dsp:nvSpPr>
        <dsp:cNvPr id="0" name=""/>
        <dsp:cNvSpPr/>
      </dsp:nvSpPr>
      <dsp:spPr>
        <a:xfrm>
          <a:off x="986768" y="258889"/>
          <a:ext cx="3221736" cy="3221736"/>
        </a:xfrm>
        <a:prstGeom prst="pie">
          <a:avLst>
            <a:gd name="adj1" fmla="val 16200000"/>
            <a:gd name="adj2" fmla="val 1800000"/>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b="1" kern="1200" dirty="0"/>
            <a:t>Water Data </a:t>
          </a:r>
        </a:p>
      </dsp:txBody>
      <dsp:txXfrm>
        <a:off x="2738395" y="853376"/>
        <a:ext cx="1093089" cy="1073912"/>
      </dsp:txXfrm>
    </dsp:sp>
    <dsp:sp modelId="{73C52C26-5515-4C97-A8B8-21C685F17ECB}">
      <dsp:nvSpPr>
        <dsp:cNvPr id="0" name=""/>
        <dsp:cNvSpPr/>
      </dsp:nvSpPr>
      <dsp:spPr>
        <a:xfrm>
          <a:off x="820695" y="354774"/>
          <a:ext cx="3221736" cy="3221736"/>
        </a:xfrm>
        <a:prstGeom prst="pie">
          <a:avLst>
            <a:gd name="adj1" fmla="val 1800000"/>
            <a:gd name="adj2" fmla="val 90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Education &amp; Outreach</a:t>
          </a:r>
        </a:p>
      </dsp:txBody>
      <dsp:txXfrm>
        <a:off x="1702837" y="2387536"/>
        <a:ext cx="1457452" cy="997204"/>
      </dsp:txXfrm>
    </dsp:sp>
    <dsp:sp modelId="{985448B0-8364-4209-B6B9-7243EF3A8E63}">
      <dsp:nvSpPr>
        <dsp:cNvPr id="0" name=""/>
        <dsp:cNvSpPr/>
      </dsp:nvSpPr>
      <dsp:spPr>
        <a:xfrm>
          <a:off x="820695" y="354774"/>
          <a:ext cx="3221736" cy="3221736"/>
        </a:xfrm>
        <a:prstGeom prst="pie">
          <a:avLst>
            <a:gd name="adj1" fmla="val 90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Climate &amp; Drought</a:t>
          </a:r>
        </a:p>
      </dsp:txBody>
      <dsp:txXfrm>
        <a:off x="1165881" y="987615"/>
        <a:ext cx="1093089" cy="1073912"/>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C18E36-8AF0-E646-9C42-F7CBFB4D98A8}" type="datetimeFigureOut">
              <a:rPr lang="en-US" smtClean="0"/>
              <a:t>8/12/2020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C850C8-4C80-7A40-A7E1-D5021410EF54}" type="slidenum">
              <a:rPr lang="en-US" smtClean="0"/>
              <a:t>‹#›</a:t>
            </a:fld>
            <a:endParaRPr lang="en-US"/>
          </a:p>
        </p:txBody>
      </p:sp>
    </p:spTree>
    <p:extLst>
      <p:ext uri="{BB962C8B-B14F-4D97-AF65-F5344CB8AC3E}">
        <p14:creationId xmlns:p14="http://schemas.microsoft.com/office/powerpoint/2010/main" val="2935914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C850C8-4C80-7A40-A7E1-D5021410EF54}" type="slidenum">
              <a:rPr lang="en-US" smtClean="0"/>
              <a:t>3</a:t>
            </a:fld>
            <a:endParaRPr lang="en-US"/>
          </a:p>
        </p:txBody>
      </p:sp>
    </p:spTree>
    <p:extLst>
      <p:ext uri="{BB962C8B-B14F-4D97-AF65-F5344CB8AC3E}">
        <p14:creationId xmlns:p14="http://schemas.microsoft.com/office/powerpoint/2010/main" val="4261080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C850C8-4C80-7A40-A7E1-D5021410EF54}" type="slidenum">
              <a:rPr lang="en-US" smtClean="0"/>
              <a:t>12</a:t>
            </a:fld>
            <a:endParaRPr lang="en-US"/>
          </a:p>
        </p:txBody>
      </p:sp>
    </p:spTree>
    <p:extLst>
      <p:ext uri="{BB962C8B-B14F-4D97-AF65-F5344CB8AC3E}">
        <p14:creationId xmlns:p14="http://schemas.microsoft.com/office/powerpoint/2010/main" val="2609247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C850C8-4C80-7A40-A7E1-D5021410EF54}" type="slidenum">
              <a:rPr lang="en-US" smtClean="0"/>
              <a:t>16</a:t>
            </a:fld>
            <a:endParaRPr lang="en-US"/>
          </a:p>
        </p:txBody>
      </p:sp>
    </p:spTree>
    <p:extLst>
      <p:ext uri="{BB962C8B-B14F-4D97-AF65-F5344CB8AC3E}">
        <p14:creationId xmlns:p14="http://schemas.microsoft.com/office/powerpoint/2010/main" val="780128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Our intent is not to create new standards but rather </a:t>
            </a:r>
            <a:r>
              <a:rPr lang="en-US" i="1" dirty="0"/>
              <a:t>develop common understanding of minimum data fields </a:t>
            </a:r>
            <a:r>
              <a:rPr lang="en-US" dirty="0"/>
              <a:t>required to facilitate the findability, accessibility, interoperability, and reusability of NM water data.</a:t>
            </a:r>
          </a:p>
          <a:p>
            <a:endParaRPr lang="en-US" dirty="0"/>
          </a:p>
        </p:txBody>
      </p:sp>
      <p:sp>
        <p:nvSpPr>
          <p:cNvPr id="4" name="Slide Number Placeholder 3"/>
          <p:cNvSpPr>
            <a:spLocks noGrp="1"/>
          </p:cNvSpPr>
          <p:nvPr>
            <p:ph type="sldNum" sz="quarter" idx="5"/>
          </p:nvPr>
        </p:nvSpPr>
        <p:spPr/>
        <p:txBody>
          <a:bodyPr/>
          <a:lstStyle/>
          <a:p>
            <a:fld id="{7B3E1B2C-D442-4D77-905B-6BA83AF20C7C}"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984013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C7CD34-512D-2849-8524-07D62C8074AA}"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34537980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In order to carefully plan how much water we can use in the future, and build more dynamic tools to help us prepare in times of water plenty or water shortage, we first need to accurately account for how much is actively being used. This accounting of water use has been inventoried in NM since 1896, and since 1975, a Water Use by Category Report has been produced every 5 years by the Office of the State Engineer. Some aspects of this report can be accomplished more frequently if data are more accessible. This question will also undoubtedly highlight the gaps in some of our monitoring efforts in NM. Views of these data can be sliced and diced in different ways - such as county or watershed, and over select time periods. </a:t>
            </a:r>
            <a:endParaRPr lang="en-US" b="0" dirty="0" smtClean="0">
              <a:effectLst/>
            </a:endParaRPr>
          </a:p>
          <a:p>
            <a:r>
              <a:rPr lang="en-US" b="0" smtClean="0">
                <a:effectLst/>
              </a:rPr>
              <a:t/>
            </a:r>
            <a:br>
              <a:rPr lang="en-US" b="0" smtClean="0">
                <a:effectLst/>
              </a:rPr>
            </a:br>
            <a:endParaRPr lang="en-US"/>
          </a:p>
        </p:txBody>
      </p:sp>
      <p:sp>
        <p:nvSpPr>
          <p:cNvPr id="4" name="Slide Number Placeholder 3"/>
          <p:cNvSpPr>
            <a:spLocks noGrp="1"/>
          </p:cNvSpPr>
          <p:nvPr>
            <p:ph type="sldNum" sz="quarter" idx="10"/>
          </p:nvPr>
        </p:nvSpPr>
        <p:spPr/>
        <p:txBody>
          <a:bodyPr/>
          <a:lstStyle/>
          <a:p>
            <a:fld id="{51C850C8-4C80-7A40-A7E1-D5021410EF54}" type="slidenum">
              <a:rPr lang="en-US" smtClean="0"/>
              <a:t>38</a:t>
            </a:fld>
            <a:endParaRPr lang="en-US"/>
          </a:p>
        </p:txBody>
      </p:sp>
    </p:spTree>
    <p:extLst>
      <p:ext uri="{BB962C8B-B14F-4D97-AF65-F5344CB8AC3E}">
        <p14:creationId xmlns:p14="http://schemas.microsoft.com/office/powerpoint/2010/main" val="3563565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Many people in NM do not actually know where their water comes from - groundwater, river water, or a blend? Many people on private domestic wells in the state do not realize the need for periodic water testing for possible contaminants. Some locations in our state do not have ready access to safe, reliable drinking water, especially in rural, remote areas. In regions where water is provided from a public drinking water supplier, these waters are regulated by the NMED and US EPA to ensure safe drinking water. When clean drinking water from the tap is available, money can be saved from purchasing expensive bottled water. While not always front and center, water quality is an influential economic driver for NM. Buying and selling property in the state often includes discussions of the quality of the available water for intended purposes, as well as quantity available. </a:t>
            </a:r>
            <a:endParaRPr lang="en-US" dirty="0"/>
          </a:p>
        </p:txBody>
      </p:sp>
      <p:sp>
        <p:nvSpPr>
          <p:cNvPr id="4" name="Slide Number Placeholder 3"/>
          <p:cNvSpPr>
            <a:spLocks noGrp="1"/>
          </p:cNvSpPr>
          <p:nvPr>
            <p:ph type="sldNum" sz="quarter" idx="10"/>
          </p:nvPr>
        </p:nvSpPr>
        <p:spPr/>
        <p:txBody>
          <a:bodyPr/>
          <a:lstStyle/>
          <a:p>
            <a:fld id="{51C850C8-4C80-7A40-A7E1-D5021410EF54}" type="slidenum">
              <a:rPr lang="en-US" smtClean="0"/>
              <a:t>41</a:t>
            </a:fld>
            <a:endParaRPr lang="en-US"/>
          </a:p>
        </p:txBody>
      </p:sp>
    </p:spTree>
    <p:extLst>
      <p:ext uri="{BB962C8B-B14F-4D97-AF65-F5344CB8AC3E}">
        <p14:creationId xmlns:p14="http://schemas.microsoft.com/office/powerpoint/2010/main" val="17847473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Monitoring our water resources is important for New Mexico to move forward with more dynamic and responsive water planning. In addition to understanding the uses of water, we also need to know the most current water trends provided with real-time or near-real-time data. Several different groups in the state are involved in collecting this type of data, as well as numerous federal and local networks. Some state funding is used to fund federal agencies to host data, therefore these data should be directly included in the NM WDI. The frequency of data collection is variable, depending on the resource. For example, with groundwater levels changing more slowly than surface water, having an annual measurement may be sufficient for some locations to be considered current. Surface water, on the other hand, varies on a daily basis. With quick access to these datasets, numerous agencies can be more responsive to public questions or concerns about water availability. </a:t>
            </a:r>
            <a:endParaRPr lang="en-US" dirty="0"/>
          </a:p>
        </p:txBody>
      </p:sp>
      <p:sp>
        <p:nvSpPr>
          <p:cNvPr id="4" name="Slide Number Placeholder 3"/>
          <p:cNvSpPr>
            <a:spLocks noGrp="1"/>
          </p:cNvSpPr>
          <p:nvPr>
            <p:ph type="sldNum" sz="quarter" idx="10"/>
          </p:nvPr>
        </p:nvSpPr>
        <p:spPr/>
        <p:txBody>
          <a:bodyPr/>
          <a:lstStyle/>
          <a:p>
            <a:fld id="{51C850C8-4C80-7A40-A7E1-D5021410EF54}" type="slidenum">
              <a:rPr lang="en-US" smtClean="0"/>
              <a:t>42</a:t>
            </a:fld>
            <a:endParaRPr lang="en-US"/>
          </a:p>
        </p:txBody>
      </p:sp>
    </p:spTree>
    <p:extLst>
      <p:ext uri="{BB962C8B-B14F-4D97-AF65-F5344CB8AC3E}">
        <p14:creationId xmlns:p14="http://schemas.microsoft.com/office/powerpoint/2010/main" val="342628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smtClean="0"/>
              <a:t>What are your big questions we can work on with better access to data? </a:t>
            </a:r>
          </a:p>
          <a:p>
            <a:pPr marL="0" indent="0">
              <a:buNone/>
            </a:pPr>
            <a:endParaRPr lang="en-US" sz="1200" dirty="0" smtClean="0"/>
          </a:p>
          <a:p>
            <a:pPr marL="0" indent="0">
              <a:buNone/>
            </a:pPr>
            <a:r>
              <a:rPr lang="en-US" sz="1200" dirty="0" smtClean="0"/>
              <a:t>What data are needed to address it? </a:t>
            </a:r>
          </a:p>
          <a:p>
            <a:endParaRPr lang="en-US" dirty="0"/>
          </a:p>
        </p:txBody>
      </p:sp>
      <p:sp>
        <p:nvSpPr>
          <p:cNvPr id="4" name="Slide Number Placeholder 3"/>
          <p:cNvSpPr>
            <a:spLocks noGrp="1"/>
          </p:cNvSpPr>
          <p:nvPr>
            <p:ph type="sldNum" sz="quarter" idx="10"/>
          </p:nvPr>
        </p:nvSpPr>
        <p:spPr/>
        <p:txBody>
          <a:bodyPr/>
          <a:lstStyle/>
          <a:p>
            <a:fld id="{51C850C8-4C80-7A40-A7E1-D5021410EF54}" type="slidenum">
              <a:rPr lang="en-US" smtClean="0"/>
              <a:t>43</a:t>
            </a:fld>
            <a:endParaRPr lang="en-US"/>
          </a:p>
        </p:txBody>
      </p:sp>
    </p:spTree>
    <p:extLst>
      <p:ext uri="{BB962C8B-B14F-4D97-AF65-F5344CB8AC3E}">
        <p14:creationId xmlns:p14="http://schemas.microsoft.com/office/powerpoint/2010/main" val="897251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200150" y="2386744"/>
            <a:ext cx="6743700" cy="1645920"/>
          </a:xfrm>
          <a:solidFill>
            <a:srgbClr val="FFFFFF"/>
          </a:solidFill>
          <a:ln w="38100">
            <a:solidFill>
              <a:srgbClr val="404040"/>
            </a:solidFill>
          </a:ln>
        </p:spPr>
        <p:txBody>
          <a:bodyPr lIns="274320" rIns="274320" anchor="ctr" anchorCtr="1">
            <a:normAutofit/>
          </a:bodyPr>
          <a:lstStyle>
            <a:lvl1pPr algn="ctr">
              <a:defRPr sz="285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021396" y="4352544"/>
            <a:ext cx="5101209" cy="1239894"/>
          </a:xfrm>
          <a:noFill/>
        </p:spPr>
        <p:txBody>
          <a:bodyPr>
            <a:normAutofit/>
          </a:bodyPr>
          <a:lstStyle>
            <a:lvl1pPr marL="0" indent="0" algn="ctr">
              <a:buNone/>
              <a:defRPr sz="1500">
                <a:solidFill>
                  <a:schemeClr val="tx1">
                    <a:lumMod val="75000"/>
                    <a:lumOff val="25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81AEA810-C194-7A43-84CB-9B1B3C050D28}" type="datetimeFigureOut">
              <a:rPr lang="en-US" smtClean="0"/>
              <a:t>8/12/2020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D2B2C2-131A-9440-9E3D-23CCACCC976D}" type="slidenum">
              <a:rPr lang="en-US" smtClean="0"/>
              <a:t>‹#›</a:t>
            </a:fld>
            <a:endParaRPr lang="en-US"/>
          </a:p>
        </p:txBody>
      </p:sp>
    </p:spTree>
    <p:extLst>
      <p:ext uri="{BB962C8B-B14F-4D97-AF65-F5344CB8AC3E}">
        <p14:creationId xmlns:p14="http://schemas.microsoft.com/office/powerpoint/2010/main" val="13141283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AEA810-C194-7A43-84CB-9B1B3C050D28}" type="datetimeFigureOut">
              <a:rPr lang="en-US" smtClean="0"/>
              <a:t>8/12/2020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D2B2C2-131A-9440-9E3D-23CCACCC976D}" type="slidenum">
              <a:rPr lang="en-US" smtClean="0"/>
              <a:t>‹#›</a:t>
            </a:fld>
            <a:endParaRPr lang="en-US"/>
          </a:p>
        </p:txBody>
      </p:sp>
    </p:spTree>
    <p:extLst>
      <p:ext uri="{BB962C8B-B14F-4D97-AF65-F5344CB8AC3E}">
        <p14:creationId xmlns:p14="http://schemas.microsoft.com/office/powerpoint/2010/main" val="1628364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937260"/>
            <a:ext cx="973956"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73352" y="937260"/>
            <a:ext cx="4648867"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AEA810-C194-7A43-84CB-9B1B3C050D28}" type="datetimeFigureOut">
              <a:rPr lang="en-US" smtClean="0"/>
              <a:t>8/12/2020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D2B2C2-131A-9440-9E3D-23CCACCC976D}" type="slidenum">
              <a:rPr lang="en-US" smtClean="0"/>
              <a:t>‹#›</a:t>
            </a:fld>
            <a:endParaRPr lang="en-US"/>
          </a:p>
        </p:txBody>
      </p:sp>
    </p:spTree>
    <p:extLst>
      <p:ext uri="{BB962C8B-B14F-4D97-AF65-F5344CB8AC3E}">
        <p14:creationId xmlns:p14="http://schemas.microsoft.com/office/powerpoint/2010/main" val="17324273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DFCEA1-3666-2847-94D5-0EED2B4FD317}"/>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 xmlns:a16="http://schemas.microsoft.com/office/drawing/2014/main" id="{F527F96D-FD76-3143-92B4-DFA04C216CC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 xmlns:a16="http://schemas.microsoft.com/office/drawing/2014/main" id="{FF15C45A-8D18-A540-AD6D-16A7042C3631}"/>
              </a:ext>
            </a:extLst>
          </p:cNvPr>
          <p:cNvSpPr>
            <a:spLocks noGrp="1"/>
          </p:cNvSpPr>
          <p:nvPr>
            <p:ph type="dt" sz="half" idx="10"/>
          </p:nvPr>
        </p:nvSpPr>
        <p:spPr/>
        <p:txBody>
          <a:bodyPr/>
          <a:lstStyle/>
          <a:p>
            <a:fld id="{BA86A54A-A2D7-684E-A1E7-3926583843A8}" type="datetimeFigureOut">
              <a:rPr lang="en-US" smtClean="0">
                <a:solidFill>
                  <a:prstClr val="black">
                    <a:tint val="75000"/>
                  </a:prstClr>
                </a:solidFill>
              </a:rPr>
              <a:pPr/>
              <a:t>8/12/2020</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8AAD2317-9286-8F4F-8A24-CB7C41B3230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A6073B9A-170F-6745-B152-51DDE6F7C3AC}"/>
              </a:ext>
            </a:extLst>
          </p:cNvPr>
          <p:cNvSpPr>
            <a:spLocks noGrp="1"/>
          </p:cNvSpPr>
          <p:nvPr>
            <p:ph type="sldNum" sz="quarter" idx="12"/>
          </p:nvPr>
        </p:nvSpPr>
        <p:spPr/>
        <p:txBody>
          <a:bodyPr/>
          <a:lstStyle/>
          <a:p>
            <a:fld id="{B55F0C03-45B6-954B-BBAB-7F54F03ECC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12428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2B74B01-5ACB-484E-9989-B8DF58A0BC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488E1F00-A2F7-4D42-AE53-C24B07336C9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2FD268F-6E59-9144-9AE3-BF8676AAFA90}"/>
              </a:ext>
            </a:extLst>
          </p:cNvPr>
          <p:cNvSpPr>
            <a:spLocks noGrp="1"/>
          </p:cNvSpPr>
          <p:nvPr>
            <p:ph type="dt" sz="half" idx="10"/>
          </p:nvPr>
        </p:nvSpPr>
        <p:spPr/>
        <p:txBody>
          <a:bodyPr/>
          <a:lstStyle/>
          <a:p>
            <a:fld id="{BA86A54A-A2D7-684E-A1E7-3926583843A8}" type="datetimeFigureOut">
              <a:rPr lang="en-US" smtClean="0">
                <a:solidFill>
                  <a:prstClr val="black">
                    <a:tint val="75000"/>
                  </a:prstClr>
                </a:solidFill>
              </a:rPr>
              <a:pPr/>
              <a:t>8/12/2020</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4BA080F7-C1E4-C04B-8438-E7E1AF850CF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0C3B4075-013F-344B-9F15-F48A2A68A0AD}"/>
              </a:ext>
            </a:extLst>
          </p:cNvPr>
          <p:cNvSpPr>
            <a:spLocks noGrp="1"/>
          </p:cNvSpPr>
          <p:nvPr>
            <p:ph type="sldNum" sz="quarter" idx="12"/>
          </p:nvPr>
        </p:nvSpPr>
        <p:spPr/>
        <p:txBody>
          <a:bodyPr/>
          <a:lstStyle/>
          <a:p>
            <a:fld id="{B55F0C03-45B6-954B-BBAB-7F54F03ECC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44877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12365BA-CC02-6944-B849-E5C168079178}"/>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 xmlns:a16="http://schemas.microsoft.com/office/drawing/2014/main" id="{8B7F2EB1-A2B5-0442-A7F4-F86CFCC0F80E}"/>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A6D9E807-3CC4-0343-9DD9-0CA5F227A7AE}"/>
              </a:ext>
            </a:extLst>
          </p:cNvPr>
          <p:cNvSpPr>
            <a:spLocks noGrp="1"/>
          </p:cNvSpPr>
          <p:nvPr>
            <p:ph type="dt" sz="half" idx="10"/>
          </p:nvPr>
        </p:nvSpPr>
        <p:spPr/>
        <p:txBody>
          <a:bodyPr/>
          <a:lstStyle/>
          <a:p>
            <a:fld id="{BA86A54A-A2D7-684E-A1E7-3926583843A8}" type="datetimeFigureOut">
              <a:rPr lang="en-US" smtClean="0">
                <a:solidFill>
                  <a:prstClr val="black">
                    <a:tint val="75000"/>
                  </a:prstClr>
                </a:solidFill>
              </a:rPr>
              <a:pPr/>
              <a:t>8/12/2020</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C1C69D1A-73AD-1246-B234-AB9B26E4BFA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AADDD01D-3F8A-7C40-A68B-F36016C756B6}"/>
              </a:ext>
            </a:extLst>
          </p:cNvPr>
          <p:cNvSpPr>
            <a:spLocks noGrp="1"/>
          </p:cNvSpPr>
          <p:nvPr>
            <p:ph type="sldNum" sz="quarter" idx="12"/>
          </p:nvPr>
        </p:nvSpPr>
        <p:spPr/>
        <p:txBody>
          <a:bodyPr/>
          <a:lstStyle/>
          <a:p>
            <a:fld id="{B55F0C03-45B6-954B-BBAB-7F54F03ECC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08113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D6912A0-ABC9-FC4B-B3C9-4ED4E8F356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8BC4389A-2D75-C945-A0CD-C5F5F0720396}"/>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12B24164-3CF9-E84B-BDA7-DD20B17DEF70}"/>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97AEAA2B-EBCC-7242-8D7E-BFA05952BCDA}"/>
              </a:ext>
            </a:extLst>
          </p:cNvPr>
          <p:cNvSpPr>
            <a:spLocks noGrp="1"/>
          </p:cNvSpPr>
          <p:nvPr>
            <p:ph type="dt" sz="half" idx="10"/>
          </p:nvPr>
        </p:nvSpPr>
        <p:spPr/>
        <p:txBody>
          <a:bodyPr/>
          <a:lstStyle/>
          <a:p>
            <a:fld id="{BA86A54A-A2D7-684E-A1E7-3926583843A8}" type="datetimeFigureOut">
              <a:rPr lang="en-US" smtClean="0">
                <a:solidFill>
                  <a:prstClr val="black">
                    <a:tint val="75000"/>
                  </a:prstClr>
                </a:solidFill>
              </a:rPr>
              <a:pPr/>
              <a:t>8/12/2020</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2955EB03-938E-E843-982F-F3303CA2AC0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143D76DB-5DC4-E74E-AABD-BBCC3708D58E}"/>
              </a:ext>
            </a:extLst>
          </p:cNvPr>
          <p:cNvSpPr>
            <a:spLocks noGrp="1"/>
          </p:cNvSpPr>
          <p:nvPr>
            <p:ph type="sldNum" sz="quarter" idx="12"/>
          </p:nvPr>
        </p:nvSpPr>
        <p:spPr/>
        <p:txBody>
          <a:bodyPr/>
          <a:lstStyle/>
          <a:p>
            <a:fld id="{B55F0C03-45B6-954B-BBAB-7F54F03ECC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08961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C9B2945-C1DD-5F4F-A93B-404EE9260994}"/>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AD6317BA-D7AA-C14F-ACAC-941A30D82F4C}"/>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 xmlns:a16="http://schemas.microsoft.com/office/drawing/2014/main" id="{A55E4CC0-602D-7448-85A6-9760D0DFD8B6}"/>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FCF55A1A-2F6F-1D43-AFC7-8B4E6E6D10C0}"/>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 xmlns:a16="http://schemas.microsoft.com/office/drawing/2014/main" id="{291C854E-3D13-8B45-85D9-9AA27B69813C}"/>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E9FAFB77-1286-5948-8EA7-9182A0D09A06}"/>
              </a:ext>
            </a:extLst>
          </p:cNvPr>
          <p:cNvSpPr>
            <a:spLocks noGrp="1"/>
          </p:cNvSpPr>
          <p:nvPr>
            <p:ph type="dt" sz="half" idx="10"/>
          </p:nvPr>
        </p:nvSpPr>
        <p:spPr/>
        <p:txBody>
          <a:bodyPr/>
          <a:lstStyle/>
          <a:p>
            <a:fld id="{BA86A54A-A2D7-684E-A1E7-3926583843A8}" type="datetimeFigureOut">
              <a:rPr lang="en-US" smtClean="0">
                <a:solidFill>
                  <a:prstClr val="black">
                    <a:tint val="75000"/>
                  </a:prstClr>
                </a:solidFill>
              </a:rPr>
              <a:pPr/>
              <a:t>8/12/2020</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1D0F3430-37FF-4B4E-BFEC-7A53E84F5E2D}"/>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D35EB16E-3FE3-CF43-90B4-0A4EF26A2030}"/>
              </a:ext>
            </a:extLst>
          </p:cNvPr>
          <p:cNvSpPr>
            <a:spLocks noGrp="1"/>
          </p:cNvSpPr>
          <p:nvPr>
            <p:ph type="sldNum" sz="quarter" idx="12"/>
          </p:nvPr>
        </p:nvSpPr>
        <p:spPr/>
        <p:txBody>
          <a:bodyPr/>
          <a:lstStyle/>
          <a:p>
            <a:fld id="{B55F0C03-45B6-954B-BBAB-7F54F03ECC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69291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8699D3-832A-3541-B405-290FFCCB139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E8F3AEC6-5E3F-BB4A-9E0D-1882349793B3}"/>
              </a:ext>
            </a:extLst>
          </p:cNvPr>
          <p:cNvSpPr>
            <a:spLocks noGrp="1"/>
          </p:cNvSpPr>
          <p:nvPr>
            <p:ph type="dt" sz="half" idx="10"/>
          </p:nvPr>
        </p:nvSpPr>
        <p:spPr/>
        <p:txBody>
          <a:bodyPr/>
          <a:lstStyle/>
          <a:p>
            <a:fld id="{BA86A54A-A2D7-684E-A1E7-3926583843A8}" type="datetimeFigureOut">
              <a:rPr lang="en-US" smtClean="0">
                <a:solidFill>
                  <a:prstClr val="black">
                    <a:tint val="75000"/>
                  </a:prstClr>
                </a:solidFill>
              </a:rPr>
              <a:pPr/>
              <a:t>8/12/2020</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9DDED47D-57DD-B541-8655-B81DE198AFE4}"/>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89D0180A-C971-0140-BD97-F17D546546C8}"/>
              </a:ext>
            </a:extLst>
          </p:cNvPr>
          <p:cNvSpPr>
            <a:spLocks noGrp="1"/>
          </p:cNvSpPr>
          <p:nvPr>
            <p:ph type="sldNum" sz="quarter" idx="12"/>
          </p:nvPr>
        </p:nvSpPr>
        <p:spPr/>
        <p:txBody>
          <a:bodyPr/>
          <a:lstStyle/>
          <a:p>
            <a:fld id="{B55F0C03-45B6-954B-BBAB-7F54F03ECC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16854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AE06CB4-9ADD-104F-A116-B979409E205D}"/>
              </a:ext>
            </a:extLst>
          </p:cNvPr>
          <p:cNvSpPr>
            <a:spLocks noGrp="1"/>
          </p:cNvSpPr>
          <p:nvPr>
            <p:ph type="dt" sz="half" idx="10"/>
          </p:nvPr>
        </p:nvSpPr>
        <p:spPr/>
        <p:txBody>
          <a:bodyPr/>
          <a:lstStyle/>
          <a:p>
            <a:fld id="{BA86A54A-A2D7-684E-A1E7-3926583843A8}" type="datetimeFigureOut">
              <a:rPr lang="en-US" smtClean="0">
                <a:solidFill>
                  <a:prstClr val="black">
                    <a:tint val="75000"/>
                  </a:prstClr>
                </a:solidFill>
              </a:rPr>
              <a:pPr/>
              <a:t>8/12/2020</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ED3DD805-B5B2-4444-830C-910C48DB8A5E}"/>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9BBE9DD9-1AD0-F14C-BC95-5FBC35464992}"/>
              </a:ext>
            </a:extLst>
          </p:cNvPr>
          <p:cNvSpPr>
            <a:spLocks noGrp="1"/>
          </p:cNvSpPr>
          <p:nvPr>
            <p:ph type="sldNum" sz="quarter" idx="12"/>
          </p:nvPr>
        </p:nvSpPr>
        <p:spPr/>
        <p:txBody>
          <a:bodyPr/>
          <a:lstStyle/>
          <a:p>
            <a:fld id="{B55F0C03-45B6-954B-BBAB-7F54F03ECC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3981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993561B-70E3-2B40-83EF-70719CC42EF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 xmlns:a16="http://schemas.microsoft.com/office/drawing/2014/main" id="{DC18B9E3-F38F-314D-9120-4EB365069B27}"/>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603FAF23-5F0F-C04E-A18C-6C9FC593614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 xmlns:a16="http://schemas.microsoft.com/office/drawing/2014/main" id="{0887861A-7A4F-B44A-9C1D-1674FE6592C0}"/>
              </a:ext>
            </a:extLst>
          </p:cNvPr>
          <p:cNvSpPr>
            <a:spLocks noGrp="1"/>
          </p:cNvSpPr>
          <p:nvPr>
            <p:ph type="dt" sz="half" idx="10"/>
          </p:nvPr>
        </p:nvSpPr>
        <p:spPr/>
        <p:txBody>
          <a:bodyPr/>
          <a:lstStyle/>
          <a:p>
            <a:fld id="{BA86A54A-A2D7-684E-A1E7-3926583843A8}" type="datetimeFigureOut">
              <a:rPr lang="en-US" smtClean="0">
                <a:solidFill>
                  <a:prstClr val="black">
                    <a:tint val="75000"/>
                  </a:prstClr>
                </a:solidFill>
              </a:rPr>
              <a:pPr/>
              <a:t>8/12/2020</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825BCB6D-D502-874F-A9E6-48D9DFC4E3F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4BBE5744-1F24-5243-B9CB-91C932EB993C}"/>
              </a:ext>
            </a:extLst>
          </p:cNvPr>
          <p:cNvSpPr>
            <a:spLocks noGrp="1"/>
          </p:cNvSpPr>
          <p:nvPr>
            <p:ph type="sldNum" sz="quarter" idx="12"/>
          </p:nvPr>
        </p:nvSpPr>
        <p:spPr/>
        <p:txBody>
          <a:bodyPr/>
          <a:lstStyle/>
          <a:p>
            <a:fld id="{B55F0C03-45B6-954B-BBAB-7F54F03ECC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2712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1AEA810-C194-7A43-84CB-9B1B3C050D28}" type="datetimeFigureOut">
              <a:rPr lang="en-US" smtClean="0"/>
              <a:t>8/12/2020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D2B2C2-131A-9440-9E3D-23CCACCC976D}" type="slidenum">
              <a:rPr lang="en-US" smtClean="0"/>
              <a:t>‹#›</a:t>
            </a:fld>
            <a:endParaRPr lang="en-US"/>
          </a:p>
        </p:txBody>
      </p:sp>
    </p:spTree>
    <p:extLst>
      <p:ext uri="{BB962C8B-B14F-4D97-AF65-F5344CB8AC3E}">
        <p14:creationId xmlns:p14="http://schemas.microsoft.com/office/powerpoint/2010/main" val="15217830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9F4AB30-7E88-1549-AD95-A11B24D4110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 xmlns:a16="http://schemas.microsoft.com/office/drawing/2014/main" id="{F1757E23-1A9C-F14C-9E62-D34E4CC1384A}"/>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 xmlns:a16="http://schemas.microsoft.com/office/drawing/2014/main" id="{51A6139D-5AB0-E247-B9CC-7565A72A1B9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 xmlns:a16="http://schemas.microsoft.com/office/drawing/2014/main" id="{6898BE1F-577A-1442-9608-E0548B1435A6}"/>
              </a:ext>
            </a:extLst>
          </p:cNvPr>
          <p:cNvSpPr>
            <a:spLocks noGrp="1"/>
          </p:cNvSpPr>
          <p:nvPr>
            <p:ph type="dt" sz="half" idx="10"/>
          </p:nvPr>
        </p:nvSpPr>
        <p:spPr/>
        <p:txBody>
          <a:bodyPr/>
          <a:lstStyle/>
          <a:p>
            <a:fld id="{BA86A54A-A2D7-684E-A1E7-3926583843A8}" type="datetimeFigureOut">
              <a:rPr lang="en-US" smtClean="0">
                <a:solidFill>
                  <a:prstClr val="black">
                    <a:tint val="75000"/>
                  </a:prstClr>
                </a:solidFill>
              </a:rPr>
              <a:pPr/>
              <a:t>8/12/2020</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0E772B4C-873D-1741-A216-68AF1E8B9935}"/>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451E324B-21F6-874D-AE2F-5B2111B13D4E}"/>
              </a:ext>
            </a:extLst>
          </p:cNvPr>
          <p:cNvSpPr>
            <a:spLocks noGrp="1"/>
          </p:cNvSpPr>
          <p:nvPr>
            <p:ph type="sldNum" sz="quarter" idx="12"/>
          </p:nvPr>
        </p:nvSpPr>
        <p:spPr/>
        <p:txBody>
          <a:bodyPr/>
          <a:lstStyle/>
          <a:p>
            <a:fld id="{B55F0C03-45B6-954B-BBAB-7F54F03ECC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52652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B7459CF-F704-1345-A5DA-58F9D4D15BB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073CB87B-C102-2F46-926D-A378F85B55F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5EE2C29-EBC8-0B48-88B9-52B8FF3FB7E7}"/>
              </a:ext>
            </a:extLst>
          </p:cNvPr>
          <p:cNvSpPr>
            <a:spLocks noGrp="1"/>
          </p:cNvSpPr>
          <p:nvPr>
            <p:ph type="dt" sz="half" idx="10"/>
          </p:nvPr>
        </p:nvSpPr>
        <p:spPr/>
        <p:txBody>
          <a:bodyPr/>
          <a:lstStyle/>
          <a:p>
            <a:fld id="{BA86A54A-A2D7-684E-A1E7-3926583843A8}" type="datetimeFigureOut">
              <a:rPr lang="en-US" smtClean="0">
                <a:solidFill>
                  <a:prstClr val="black">
                    <a:tint val="75000"/>
                  </a:prstClr>
                </a:solidFill>
              </a:rPr>
              <a:pPr/>
              <a:t>8/12/2020</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DB3ED25A-B42F-5D4B-A187-5404FDE3875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4547D978-BB0D-6149-A9C9-DBC62B51A0EB}"/>
              </a:ext>
            </a:extLst>
          </p:cNvPr>
          <p:cNvSpPr>
            <a:spLocks noGrp="1"/>
          </p:cNvSpPr>
          <p:nvPr>
            <p:ph type="sldNum" sz="quarter" idx="12"/>
          </p:nvPr>
        </p:nvSpPr>
        <p:spPr/>
        <p:txBody>
          <a:bodyPr/>
          <a:lstStyle/>
          <a:p>
            <a:fld id="{B55F0C03-45B6-954B-BBAB-7F54F03ECC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01866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CEA2CC3C-8BBD-7441-ABE4-B457C9AA1432}"/>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6D0D564E-0725-C047-90CC-C82F0EABE397}"/>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2D10034-2DEC-834F-9219-AC617CC1C841}"/>
              </a:ext>
            </a:extLst>
          </p:cNvPr>
          <p:cNvSpPr>
            <a:spLocks noGrp="1"/>
          </p:cNvSpPr>
          <p:nvPr>
            <p:ph type="dt" sz="half" idx="10"/>
          </p:nvPr>
        </p:nvSpPr>
        <p:spPr/>
        <p:txBody>
          <a:bodyPr/>
          <a:lstStyle/>
          <a:p>
            <a:fld id="{BA86A54A-A2D7-684E-A1E7-3926583843A8}" type="datetimeFigureOut">
              <a:rPr lang="en-US" smtClean="0">
                <a:solidFill>
                  <a:prstClr val="black">
                    <a:tint val="75000"/>
                  </a:prstClr>
                </a:solidFill>
              </a:rPr>
              <a:pPr/>
              <a:t>8/12/2020</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2182036D-EA07-CF41-B70E-33168FA62F2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218C7FBF-CAD4-7B4A-A56B-C34396FAD1F0}"/>
              </a:ext>
            </a:extLst>
          </p:cNvPr>
          <p:cNvSpPr>
            <a:spLocks noGrp="1"/>
          </p:cNvSpPr>
          <p:nvPr>
            <p:ph type="sldNum" sz="quarter" idx="12"/>
          </p:nvPr>
        </p:nvSpPr>
        <p:spPr/>
        <p:txBody>
          <a:bodyPr/>
          <a:lstStyle/>
          <a:p>
            <a:fld id="{B55F0C03-45B6-954B-BBAB-7F54F03ECC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99708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91CC5D5-DC16-46DF-8D3F-12806B10738E}"/>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 xmlns:a16="http://schemas.microsoft.com/office/drawing/2014/main" id="{074DCF28-E6F9-4FDD-AE86-4B7BA3E72C06}"/>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 xmlns:a16="http://schemas.microsoft.com/office/drawing/2014/main" id="{6DB36DF1-DA83-4359-A761-625AA4D60BBF}"/>
              </a:ext>
            </a:extLst>
          </p:cNvPr>
          <p:cNvSpPr>
            <a:spLocks noGrp="1"/>
          </p:cNvSpPr>
          <p:nvPr>
            <p:ph type="dt" sz="half" idx="10"/>
          </p:nvPr>
        </p:nvSpPr>
        <p:spPr/>
        <p:txBody>
          <a:bodyPr/>
          <a:lstStyle/>
          <a:p>
            <a:fld id="{7DBC5CD3-D5EA-4A2B-8D88-0C30C6DEB9AE}" type="datetimeFigureOut">
              <a:rPr lang="en-US" smtClean="0">
                <a:solidFill>
                  <a:prstClr val="black">
                    <a:tint val="75000"/>
                  </a:prstClr>
                </a:solidFill>
              </a:rPr>
              <a:pPr/>
              <a:t>8/12/2020</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EBF84E04-C95B-471C-AD9A-50B9A6520A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CFC3175-8C42-4186-AA95-144BF4534429}"/>
              </a:ext>
            </a:extLst>
          </p:cNvPr>
          <p:cNvSpPr>
            <a:spLocks noGrp="1"/>
          </p:cNvSpPr>
          <p:nvPr>
            <p:ph type="sldNum" sz="quarter" idx="12"/>
          </p:nvPr>
        </p:nvSpPr>
        <p:spPr/>
        <p:txBody>
          <a:bodyPr/>
          <a:lstStyle/>
          <a:p>
            <a:fld id="{099652E1-DBCE-40BB-A342-70578AEF50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69933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908DCD4-B3A5-41C5-8A97-88C76D2119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D7CD6B5D-4A16-4390-8054-F8A50F24D8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7309178-A807-410D-BBE7-F7EA5090C444}"/>
              </a:ext>
            </a:extLst>
          </p:cNvPr>
          <p:cNvSpPr>
            <a:spLocks noGrp="1"/>
          </p:cNvSpPr>
          <p:nvPr>
            <p:ph type="dt" sz="half" idx="10"/>
          </p:nvPr>
        </p:nvSpPr>
        <p:spPr/>
        <p:txBody>
          <a:bodyPr/>
          <a:lstStyle/>
          <a:p>
            <a:fld id="{7DBC5CD3-D5EA-4A2B-8D88-0C30C6DEB9AE}" type="datetimeFigureOut">
              <a:rPr lang="en-US" smtClean="0">
                <a:solidFill>
                  <a:prstClr val="black">
                    <a:tint val="75000"/>
                  </a:prstClr>
                </a:solidFill>
              </a:rPr>
              <a:pPr/>
              <a:t>8/12/2020</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9D79B065-F45F-47F2-845A-07354C0665D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0663422E-74E6-4896-ABCF-4204B5127359}"/>
              </a:ext>
            </a:extLst>
          </p:cNvPr>
          <p:cNvSpPr>
            <a:spLocks noGrp="1"/>
          </p:cNvSpPr>
          <p:nvPr>
            <p:ph type="sldNum" sz="quarter" idx="12"/>
          </p:nvPr>
        </p:nvSpPr>
        <p:spPr/>
        <p:txBody>
          <a:bodyPr/>
          <a:lstStyle/>
          <a:p>
            <a:fld id="{099652E1-DBCE-40BB-A342-70578AEF50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49574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9F87BC-3B02-4C18-A1F4-1E38733FC50D}"/>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 xmlns:a16="http://schemas.microsoft.com/office/drawing/2014/main" id="{29F5B08F-04D0-404F-8266-E53FB4872488}"/>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AA28F01D-72CE-469D-BF27-89F11C99969D}"/>
              </a:ext>
            </a:extLst>
          </p:cNvPr>
          <p:cNvSpPr>
            <a:spLocks noGrp="1"/>
          </p:cNvSpPr>
          <p:nvPr>
            <p:ph type="dt" sz="half" idx="10"/>
          </p:nvPr>
        </p:nvSpPr>
        <p:spPr/>
        <p:txBody>
          <a:bodyPr/>
          <a:lstStyle/>
          <a:p>
            <a:fld id="{7DBC5CD3-D5EA-4A2B-8D88-0C30C6DEB9AE}" type="datetimeFigureOut">
              <a:rPr lang="en-US" smtClean="0">
                <a:solidFill>
                  <a:prstClr val="black">
                    <a:tint val="75000"/>
                  </a:prstClr>
                </a:solidFill>
              </a:rPr>
              <a:pPr/>
              <a:t>8/12/2020</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D3506E5D-24C1-4022-A969-16ED2CBBEF9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8E240781-AFB9-415A-932F-16FB3BB75E5C}"/>
              </a:ext>
            </a:extLst>
          </p:cNvPr>
          <p:cNvSpPr>
            <a:spLocks noGrp="1"/>
          </p:cNvSpPr>
          <p:nvPr>
            <p:ph type="sldNum" sz="quarter" idx="12"/>
          </p:nvPr>
        </p:nvSpPr>
        <p:spPr/>
        <p:txBody>
          <a:bodyPr/>
          <a:lstStyle/>
          <a:p>
            <a:fld id="{099652E1-DBCE-40BB-A342-70578AEF50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25262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0E02FBD-0FFA-452A-81B8-38DE92807E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EF3C08A2-0A13-4621-A6B2-83C966A16A71}"/>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8604A880-B8F3-4A6E-B064-2BB159C76D12}"/>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3B3CFBCA-7925-4704-A7C4-61B65C732F96}"/>
              </a:ext>
            </a:extLst>
          </p:cNvPr>
          <p:cNvSpPr>
            <a:spLocks noGrp="1"/>
          </p:cNvSpPr>
          <p:nvPr>
            <p:ph type="dt" sz="half" idx="10"/>
          </p:nvPr>
        </p:nvSpPr>
        <p:spPr/>
        <p:txBody>
          <a:bodyPr/>
          <a:lstStyle/>
          <a:p>
            <a:fld id="{7DBC5CD3-D5EA-4A2B-8D88-0C30C6DEB9AE}" type="datetimeFigureOut">
              <a:rPr lang="en-US" smtClean="0">
                <a:solidFill>
                  <a:prstClr val="black">
                    <a:tint val="75000"/>
                  </a:prstClr>
                </a:solidFill>
              </a:rPr>
              <a:pPr/>
              <a:t>8/12/2020</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5A415F09-9D06-4BCD-B0BD-429B9100F7CA}"/>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8EE9EAE0-FEAB-4C6A-8EB7-5EE5C7DCEBD1}"/>
              </a:ext>
            </a:extLst>
          </p:cNvPr>
          <p:cNvSpPr>
            <a:spLocks noGrp="1"/>
          </p:cNvSpPr>
          <p:nvPr>
            <p:ph type="sldNum" sz="quarter" idx="12"/>
          </p:nvPr>
        </p:nvSpPr>
        <p:spPr/>
        <p:txBody>
          <a:bodyPr/>
          <a:lstStyle/>
          <a:p>
            <a:fld id="{099652E1-DBCE-40BB-A342-70578AEF50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92869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EF199F9-DA79-4E70-B7D1-06B96DFA1E2B}"/>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0922664E-1C35-4989-A04E-EE1DE6D6D431}"/>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EE96D42E-AE07-43EB-B008-E25E8BA16E05}"/>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91831330-BF1B-49DD-A688-729FB038105C}"/>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9D737286-0CE3-4B61-B679-FE840967A56A}"/>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E08862B8-83C9-4CE7-9272-A5FC6D82F823}"/>
              </a:ext>
            </a:extLst>
          </p:cNvPr>
          <p:cNvSpPr>
            <a:spLocks noGrp="1"/>
          </p:cNvSpPr>
          <p:nvPr>
            <p:ph type="dt" sz="half" idx="10"/>
          </p:nvPr>
        </p:nvSpPr>
        <p:spPr/>
        <p:txBody>
          <a:bodyPr/>
          <a:lstStyle/>
          <a:p>
            <a:fld id="{7DBC5CD3-D5EA-4A2B-8D88-0C30C6DEB9AE}" type="datetimeFigureOut">
              <a:rPr lang="en-US" smtClean="0">
                <a:solidFill>
                  <a:prstClr val="black">
                    <a:tint val="75000"/>
                  </a:prstClr>
                </a:solidFill>
              </a:rPr>
              <a:pPr/>
              <a:t>8/12/2020</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4D8F914F-F9F6-47AB-9AE9-730E22386B42}"/>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21B557A5-0F29-45E1-A4B7-867E06A54428}"/>
              </a:ext>
            </a:extLst>
          </p:cNvPr>
          <p:cNvSpPr>
            <a:spLocks noGrp="1"/>
          </p:cNvSpPr>
          <p:nvPr>
            <p:ph type="sldNum" sz="quarter" idx="12"/>
          </p:nvPr>
        </p:nvSpPr>
        <p:spPr/>
        <p:txBody>
          <a:bodyPr/>
          <a:lstStyle/>
          <a:p>
            <a:fld id="{099652E1-DBCE-40BB-A342-70578AEF50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2251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6C97AF0-39E9-43B5-A516-18F9905235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C84B7296-4130-44EE-AC7C-AD19A457F777}"/>
              </a:ext>
            </a:extLst>
          </p:cNvPr>
          <p:cNvSpPr>
            <a:spLocks noGrp="1"/>
          </p:cNvSpPr>
          <p:nvPr>
            <p:ph type="dt" sz="half" idx="10"/>
          </p:nvPr>
        </p:nvSpPr>
        <p:spPr/>
        <p:txBody>
          <a:bodyPr/>
          <a:lstStyle/>
          <a:p>
            <a:fld id="{7DBC5CD3-D5EA-4A2B-8D88-0C30C6DEB9AE}" type="datetimeFigureOut">
              <a:rPr lang="en-US" smtClean="0">
                <a:solidFill>
                  <a:prstClr val="black">
                    <a:tint val="75000"/>
                  </a:prstClr>
                </a:solidFill>
              </a:rPr>
              <a:pPr/>
              <a:t>8/12/2020</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2ED3AEA1-AF8A-4398-AAA6-B095E416E1FC}"/>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84DA53CB-FD2B-46B0-87EB-E42D408FDC53}"/>
              </a:ext>
            </a:extLst>
          </p:cNvPr>
          <p:cNvSpPr>
            <a:spLocks noGrp="1"/>
          </p:cNvSpPr>
          <p:nvPr>
            <p:ph type="sldNum" sz="quarter" idx="12"/>
          </p:nvPr>
        </p:nvSpPr>
        <p:spPr/>
        <p:txBody>
          <a:bodyPr/>
          <a:lstStyle/>
          <a:p>
            <a:fld id="{099652E1-DBCE-40BB-A342-70578AEF50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44653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DC1AE8C2-9588-403F-9FCB-4A3566EDE467}"/>
              </a:ext>
            </a:extLst>
          </p:cNvPr>
          <p:cNvSpPr>
            <a:spLocks noGrp="1"/>
          </p:cNvSpPr>
          <p:nvPr>
            <p:ph type="dt" sz="half" idx="10"/>
          </p:nvPr>
        </p:nvSpPr>
        <p:spPr/>
        <p:txBody>
          <a:bodyPr/>
          <a:lstStyle/>
          <a:p>
            <a:fld id="{7DBC5CD3-D5EA-4A2B-8D88-0C30C6DEB9AE}" type="datetimeFigureOut">
              <a:rPr lang="en-US" smtClean="0">
                <a:solidFill>
                  <a:prstClr val="black">
                    <a:tint val="75000"/>
                  </a:prstClr>
                </a:solidFill>
              </a:rPr>
              <a:pPr/>
              <a:t>8/12/2020</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BCA2FAF6-BFD0-4C69-BA5E-FC6A4F1598A0}"/>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93718450-F71D-4850-B60E-5AEC3442D699}"/>
              </a:ext>
            </a:extLst>
          </p:cNvPr>
          <p:cNvSpPr>
            <a:spLocks noGrp="1"/>
          </p:cNvSpPr>
          <p:nvPr>
            <p:ph type="sldNum" sz="quarter" idx="12"/>
          </p:nvPr>
        </p:nvSpPr>
        <p:spPr/>
        <p:txBody>
          <a:bodyPr/>
          <a:lstStyle/>
          <a:p>
            <a:fld id="{099652E1-DBCE-40BB-A342-70578AEF50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6143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200150" y="2386744"/>
            <a:ext cx="6743700" cy="1645920"/>
          </a:xfrm>
          <a:solidFill>
            <a:srgbClr val="FFFFFF"/>
          </a:solidFill>
          <a:ln w="38100">
            <a:solidFill>
              <a:srgbClr val="404040"/>
            </a:solidFill>
          </a:ln>
        </p:spPr>
        <p:txBody>
          <a:bodyPr lIns="274320" rIns="274320" anchor="ctr" anchorCtr="1">
            <a:normAutofit/>
          </a:bodyPr>
          <a:lstStyle>
            <a:lvl1pPr>
              <a:defRPr sz="285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021396" y="4352465"/>
            <a:ext cx="5101209" cy="1265082"/>
          </a:xfrm>
        </p:spPr>
        <p:txBody>
          <a:bodyPr anchor="t" anchorCtr="1">
            <a:normAutofit/>
          </a:bodyPr>
          <a:lstStyle>
            <a:lvl1pPr marL="0" indent="0">
              <a:buNone/>
              <a:defRPr sz="15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81AEA810-C194-7A43-84CB-9B1B3C050D28}" type="datetimeFigureOut">
              <a:rPr lang="en-US" smtClean="0"/>
              <a:t>8/12/2020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D2B2C2-131A-9440-9E3D-23CCACCC976D}" type="slidenum">
              <a:rPr lang="en-US" smtClean="0"/>
              <a:t>‹#›</a:t>
            </a:fld>
            <a:endParaRPr lang="en-US"/>
          </a:p>
        </p:txBody>
      </p:sp>
    </p:spTree>
    <p:extLst>
      <p:ext uri="{BB962C8B-B14F-4D97-AF65-F5344CB8AC3E}">
        <p14:creationId xmlns:p14="http://schemas.microsoft.com/office/powerpoint/2010/main" val="803724456"/>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B66504B-7FE0-471A-9E5D-12ED294E4C0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 xmlns:a16="http://schemas.microsoft.com/office/drawing/2014/main" id="{8E85DF04-9397-4181-A159-C4149494619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99F7685C-0B75-44A6-B755-0128F0E75AD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 xmlns:a16="http://schemas.microsoft.com/office/drawing/2014/main" id="{D32C62BF-78F2-4157-9EFB-C165D9674B1E}"/>
              </a:ext>
            </a:extLst>
          </p:cNvPr>
          <p:cNvSpPr>
            <a:spLocks noGrp="1"/>
          </p:cNvSpPr>
          <p:nvPr>
            <p:ph type="dt" sz="half" idx="10"/>
          </p:nvPr>
        </p:nvSpPr>
        <p:spPr/>
        <p:txBody>
          <a:bodyPr/>
          <a:lstStyle/>
          <a:p>
            <a:fld id="{7DBC5CD3-D5EA-4A2B-8D88-0C30C6DEB9AE}" type="datetimeFigureOut">
              <a:rPr lang="en-US" smtClean="0">
                <a:solidFill>
                  <a:prstClr val="black">
                    <a:tint val="75000"/>
                  </a:prstClr>
                </a:solidFill>
              </a:rPr>
              <a:pPr/>
              <a:t>8/12/2020</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FA73643F-2E5C-40DD-B515-AB501C91E352}"/>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D6B60A28-D705-4251-AC9B-2D408A9D28CE}"/>
              </a:ext>
            </a:extLst>
          </p:cNvPr>
          <p:cNvSpPr>
            <a:spLocks noGrp="1"/>
          </p:cNvSpPr>
          <p:nvPr>
            <p:ph type="sldNum" sz="quarter" idx="12"/>
          </p:nvPr>
        </p:nvSpPr>
        <p:spPr/>
        <p:txBody>
          <a:bodyPr/>
          <a:lstStyle/>
          <a:p>
            <a:fld id="{099652E1-DBCE-40BB-A342-70578AEF50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41168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7DA95E5-BB2E-41B9-80E1-BEAC02BFA8C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 xmlns:a16="http://schemas.microsoft.com/office/drawing/2014/main" id="{A1D19B4C-055F-4760-AAE4-AD52942CA0BD}"/>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 xmlns:a16="http://schemas.microsoft.com/office/drawing/2014/main" id="{3AD7C82E-0E12-4C40-A311-9148C350493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 xmlns:a16="http://schemas.microsoft.com/office/drawing/2014/main" id="{812CDBA3-AFAC-4F25-BF06-F1BE27F0EFE3}"/>
              </a:ext>
            </a:extLst>
          </p:cNvPr>
          <p:cNvSpPr>
            <a:spLocks noGrp="1"/>
          </p:cNvSpPr>
          <p:nvPr>
            <p:ph type="dt" sz="half" idx="10"/>
          </p:nvPr>
        </p:nvSpPr>
        <p:spPr/>
        <p:txBody>
          <a:bodyPr/>
          <a:lstStyle/>
          <a:p>
            <a:fld id="{7DBC5CD3-D5EA-4A2B-8D88-0C30C6DEB9AE}" type="datetimeFigureOut">
              <a:rPr lang="en-US" smtClean="0">
                <a:solidFill>
                  <a:prstClr val="black">
                    <a:tint val="75000"/>
                  </a:prstClr>
                </a:solidFill>
              </a:rPr>
              <a:pPr/>
              <a:t>8/12/2020</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57933D3C-EC5E-4A16-8D35-36838D75CC72}"/>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D23FFD08-A5BB-484C-BFF0-4E146B7309AF}"/>
              </a:ext>
            </a:extLst>
          </p:cNvPr>
          <p:cNvSpPr>
            <a:spLocks noGrp="1"/>
          </p:cNvSpPr>
          <p:nvPr>
            <p:ph type="sldNum" sz="quarter" idx="12"/>
          </p:nvPr>
        </p:nvSpPr>
        <p:spPr/>
        <p:txBody>
          <a:bodyPr/>
          <a:lstStyle/>
          <a:p>
            <a:fld id="{099652E1-DBCE-40BB-A342-70578AEF50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62281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4C7A4ED-0669-4B2A-8097-6381B52A271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D64D2819-B751-4A8C-B024-5049AD1F3E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88A2587-9A43-41E7-B925-05DC39048D74}"/>
              </a:ext>
            </a:extLst>
          </p:cNvPr>
          <p:cNvSpPr>
            <a:spLocks noGrp="1"/>
          </p:cNvSpPr>
          <p:nvPr>
            <p:ph type="dt" sz="half" idx="10"/>
          </p:nvPr>
        </p:nvSpPr>
        <p:spPr/>
        <p:txBody>
          <a:bodyPr/>
          <a:lstStyle/>
          <a:p>
            <a:fld id="{7DBC5CD3-D5EA-4A2B-8D88-0C30C6DEB9AE}" type="datetimeFigureOut">
              <a:rPr lang="en-US" smtClean="0">
                <a:solidFill>
                  <a:prstClr val="black">
                    <a:tint val="75000"/>
                  </a:prstClr>
                </a:solidFill>
              </a:rPr>
              <a:pPr/>
              <a:t>8/12/2020</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3C773F12-105E-4BEB-BDD7-3603F5D332C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80551553-3CEB-43A2-A770-4C14CBCE769C}"/>
              </a:ext>
            </a:extLst>
          </p:cNvPr>
          <p:cNvSpPr>
            <a:spLocks noGrp="1"/>
          </p:cNvSpPr>
          <p:nvPr>
            <p:ph type="sldNum" sz="quarter" idx="12"/>
          </p:nvPr>
        </p:nvSpPr>
        <p:spPr/>
        <p:txBody>
          <a:bodyPr/>
          <a:lstStyle/>
          <a:p>
            <a:fld id="{099652E1-DBCE-40BB-A342-70578AEF50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02345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617CCED1-9359-4B2F-9D33-524911AEAB39}"/>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E11415F7-EE98-432F-B74C-AA18F814EFCB}"/>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DA6FDD5-6C54-49A8-A893-80EB93E1FF00}"/>
              </a:ext>
            </a:extLst>
          </p:cNvPr>
          <p:cNvSpPr>
            <a:spLocks noGrp="1"/>
          </p:cNvSpPr>
          <p:nvPr>
            <p:ph type="dt" sz="half" idx="10"/>
          </p:nvPr>
        </p:nvSpPr>
        <p:spPr/>
        <p:txBody>
          <a:bodyPr/>
          <a:lstStyle/>
          <a:p>
            <a:fld id="{7DBC5CD3-D5EA-4A2B-8D88-0C30C6DEB9AE}" type="datetimeFigureOut">
              <a:rPr lang="en-US" smtClean="0">
                <a:solidFill>
                  <a:prstClr val="black">
                    <a:tint val="75000"/>
                  </a:prstClr>
                </a:solidFill>
              </a:rPr>
              <a:pPr/>
              <a:t>8/12/2020</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62D8BD8E-435F-4C52-A1F4-3D0109B3006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9CD30AE2-0865-4CBC-A3C8-4C5EAF81362A}"/>
              </a:ext>
            </a:extLst>
          </p:cNvPr>
          <p:cNvSpPr>
            <a:spLocks noGrp="1"/>
          </p:cNvSpPr>
          <p:nvPr>
            <p:ph type="sldNum" sz="quarter" idx="12"/>
          </p:nvPr>
        </p:nvSpPr>
        <p:spPr/>
        <p:txBody>
          <a:bodyPr/>
          <a:lstStyle/>
          <a:p>
            <a:fld id="{099652E1-DBCE-40BB-A342-70578AEF50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07087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80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pPr defTabSz="914400"/>
            <a:endParaRPr>
              <a:solidFill>
                <a:prstClr val="black"/>
              </a:solidFill>
            </a:endParaRPr>
          </a:p>
        </p:txBody>
      </p:sp>
      <p:sp>
        <p:nvSpPr>
          <p:cNvPr id="17" name="bk object 17"/>
          <p:cNvSpPr/>
          <p:nvPr/>
        </p:nvSpPr>
        <p:spPr>
          <a:xfrm>
            <a:off x="0" y="0"/>
            <a:ext cx="9102090" cy="6811515"/>
          </a:xfrm>
          <a:prstGeom prst="rect">
            <a:avLst/>
          </a:prstGeom>
          <a:blipFill>
            <a:blip r:embed="rId3" cstate="print"/>
            <a:stretch>
              <a:fillRect/>
            </a:stretch>
          </a:blipFill>
        </p:spPr>
        <p:txBody>
          <a:bodyPr wrap="square" lIns="0" tIns="0" rIns="0" bIns="0" rtlCol="0"/>
          <a:lstStyle/>
          <a:p>
            <a:pPr defTabSz="914400"/>
            <a:endParaRPr>
              <a:solidFill>
                <a:prstClr val="black"/>
              </a:solidFill>
            </a:endParaRPr>
          </a:p>
        </p:txBody>
      </p:sp>
      <p:sp>
        <p:nvSpPr>
          <p:cNvPr id="18" name="bk object 18"/>
          <p:cNvSpPr/>
          <p:nvPr/>
        </p:nvSpPr>
        <p:spPr>
          <a:xfrm>
            <a:off x="0" y="0"/>
            <a:ext cx="8985504" cy="6644640"/>
          </a:xfrm>
          <a:prstGeom prst="rect">
            <a:avLst/>
          </a:prstGeom>
          <a:blipFill>
            <a:blip r:embed="rId4" cstate="print"/>
            <a:stretch>
              <a:fillRect/>
            </a:stretch>
          </a:blipFill>
        </p:spPr>
        <p:txBody>
          <a:bodyPr wrap="square" lIns="0" tIns="0" rIns="0" bIns="0" rtlCol="0"/>
          <a:lstStyle/>
          <a:p>
            <a:pPr defTabSz="914400"/>
            <a:endParaRPr>
              <a:solidFill>
                <a:prstClr val="black"/>
              </a:solidFill>
            </a:endParaRPr>
          </a:p>
        </p:txBody>
      </p:sp>
      <p:sp>
        <p:nvSpPr>
          <p:cNvPr id="19" name="bk object 19"/>
          <p:cNvSpPr/>
          <p:nvPr/>
        </p:nvSpPr>
        <p:spPr>
          <a:xfrm>
            <a:off x="0" y="0"/>
            <a:ext cx="8985504" cy="6644640"/>
          </a:xfrm>
          <a:prstGeom prst="rect">
            <a:avLst/>
          </a:prstGeom>
          <a:blipFill>
            <a:blip r:embed="rId5" cstate="screen">
              <a:extLst>
                <a:ext uri="{28A0092B-C50C-407E-A947-70E740481C1C}">
                  <a14:useLocalDpi xmlns:a14="http://schemas.microsoft.com/office/drawing/2010/main"/>
                </a:ext>
              </a:extLst>
            </a:blip>
            <a:stretch>
              <a:fillRect/>
            </a:stretch>
          </a:blipFill>
        </p:spPr>
        <p:txBody>
          <a:bodyPr wrap="square" lIns="0" tIns="0" rIns="0" bIns="0" rtlCol="0"/>
          <a:lstStyle/>
          <a:p>
            <a:pPr defTabSz="914400"/>
            <a:endParaRPr>
              <a:solidFill>
                <a:prstClr val="black"/>
              </a:solidFill>
            </a:endParaRPr>
          </a:p>
        </p:txBody>
      </p:sp>
      <p:sp>
        <p:nvSpPr>
          <p:cNvPr id="20" name="bk object 20"/>
          <p:cNvSpPr/>
          <p:nvPr/>
        </p:nvSpPr>
        <p:spPr>
          <a:xfrm>
            <a:off x="0" y="5580888"/>
            <a:ext cx="8817864" cy="861072"/>
          </a:xfrm>
          <a:prstGeom prst="rect">
            <a:avLst/>
          </a:prstGeom>
          <a:blipFill>
            <a:blip r:embed="rId6" cstate="print"/>
            <a:stretch>
              <a:fillRect/>
            </a:stretch>
          </a:blipFill>
        </p:spPr>
        <p:txBody>
          <a:bodyPr wrap="square" lIns="0" tIns="0" rIns="0" bIns="0" rtlCol="0"/>
          <a:lstStyle/>
          <a:p>
            <a:pPr defTabSz="914400"/>
            <a:endParaRPr>
              <a:solidFill>
                <a:prstClr val="black"/>
              </a:solidFill>
            </a:endParaRPr>
          </a:p>
        </p:txBody>
      </p:sp>
      <p:sp>
        <p:nvSpPr>
          <p:cNvPr id="21" name="bk object 21"/>
          <p:cNvSpPr/>
          <p:nvPr/>
        </p:nvSpPr>
        <p:spPr>
          <a:xfrm>
            <a:off x="0" y="5600700"/>
            <a:ext cx="8779764" cy="780288"/>
          </a:xfrm>
          <a:prstGeom prst="rect">
            <a:avLst/>
          </a:prstGeom>
          <a:blipFill>
            <a:blip r:embed="rId7" cstate="print"/>
            <a:stretch>
              <a:fillRect/>
            </a:stretch>
          </a:blipFill>
        </p:spPr>
        <p:txBody>
          <a:bodyPr wrap="square" lIns="0" tIns="0" rIns="0" bIns="0" rtlCol="0"/>
          <a:lstStyle/>
          <a:p>
            <a:pPr defTabSz="914400"/>
            <a:endParaRPr>
              <a:solidFill>
                <a:prstClr val="black"/>
              </a:solidFill>
            </a:endParaRPr>
          </a:p>
        </p:txBody>
      </p:sp>
      <p:sp>
        <p:nvSpPr>
          <p:cNvPr id="22" name="bk object 22"/>
          <p:cNvSpPr/>
          <p:nvPr/>
        </p:nvSpPr>
        <p:spPr>
          <a:xfrm>
            <a:off x="0" y="5600700"/>
            <a:ext cx="8779764" cy="780288"/>
          </a:xfrm>
          <a:prstGeom prst="rect">
            <a:avLst/>
          </a:prstGeom>
          <a:blipFill>
            <a:blip r:embed="rId8" cstate="screen">
              <a:extLst>
                <a:ext uri="{28A0092B-C50C-407E-A947-70E740481C1C}">
                  <a14:useLocalDpi xmlns:a14="http://schemas.microsoft.com/office/drawing/2010/main"/>
                </a:ext>
              </a:extLst>
            </a:blip>
            <a:stretch>
              <a:fillRect/>
            </a:stretch>
          </a:blipFill>
        </p:spPr>
        <p:txBody>
          <a:bodyPr wrap="square" lIns="0" tIns="0" rIns="0" bIns="0" rtlCol="0"/>
          <a:lstStyle/>
          <a:p>
            <a:pPr defTabSz="914400"/>
            <a:endParaRPr>
              <a:solidFill>
                <a:prstClr val="black"/>
              </a:solidFill>
            </a:endParaRPr>
          </a:p>
        </p:txBody>
      </p:sp>
      <p:sp>
        <p:nvSpPr>
          <p:cNvPr id="23" name="bk object 23"/>
          <p:cNvSpPr/>
          <p:nvPr/>
        </p:nvSpPr>
        <p:spPr>
          <a:xfrm>
            <a:off x="0" y="0"/>
            <a:ext cx="8889492" cy="6518148"/>
          </a:xfrm>
          <a:prstGeom prst="rect">
            <a:avLst/>
          </a:prstGeom>
          <a:blipFill>
            <a:blip r:embed="rId9" cstate="print"/>
            <a:stretch>
              <a:fillRect/>
            </a:stretch>
          </a:blipFill>
        </p:spPr>
        <p:txBody>
          <a:bodyPr wrap="square" lIns="0" tIns="0" rIns="0" bIns="0" rtlCol="0"/>
          <a:lstStyle/>
          <a:p>
            <a:pPr defTabSz="914400"/>
            <a:endParaRPr>
              <a:solidFill>
                <a:prstClr val="black"/>
              </a:solidFill>
            </a:endParaRPr>
          </a:p>
        </p:txBody>
      </p:sp>
      <p:sp>
        <p:nvSpPr>
          <p:cNvPr id="24" name="bk object 24"/>
          <p:cNvSpPr/>
          <p:nvPr/>
        </p:nvSpPr>
        <p:spPr>
          <a:xfrm>
            <a:off x="0" y="0"/>
            <a:ext cx="8810625" cy="6419215"/>
          </a:xfrm>
          <a:custGeom>
            <a:avLst/>
            <a:gdLst/>
            <a:ahLst/>
            <a:cxnLst/>
            <a:rect l="l" t="t" r="r" b="b"/>
            <a:pathLst>
              <a:path w="8810625" h="6419215">
                <a:moveTo>
                  <a:pt x="8792845" y="0"/>
                </a:moveTo>
                <a:lnTo>
                  <a:pt x="8810244" y="6419088"/>
                </a:lnTo>
                <a:lnTo>
                  <a:pt x="0" y="6410634"/>
                </a:lnTo>
              </a:path>
            </a:pathLst>
          </a:custGeom>
          <a:ln w="82550">
            <a:solidFill>
              <a:srgbClr val="629EDE"/>
            </a:solidFill>
          </a:ln>
        </p:spPr>
        <p:txBody>
          <a:bodyPr wrap="square" lIns="0" tIns="0" rIns="0" bIns="0" rtlCol="0"/>
          <a:lstStyle/>
          <a:p>
            <a:pPr defTabSz="914400"/>
            <a:endParaRPr>
              <a:solidFill>
                <a:prstClr val="black"/>
              </a:solidFill>
            </a:endParaRPr>
          </a:p>
        </p:txBody>
      </p:sp>
      <p:sp>
        <p:nvSpPr>
          <p:cNvPr id="25" name="bk object 25"/>
          <p:cNvSpPr/>
          <p:nvPr/>
        </p:nvSpPr>
        <p:spPr>
          <a:xfrm>
            <a:off x="0" y="0"/>
            <a:ext cx="8810625" cy="6419215"/>
          </a:xfrm>
          <a:custGeom>
            <a:avLst/>
            <a:gdLst/>
            <a:ahLst/>
            <a:cxnLst/>
            <a:rect l="l" t="t" r="r" b="b"/>
            <a:pathLst>
              <a:path w="8810625" h="6419215">
                <a:moveTo>
                  <a:pt x="8792845" y="0"/>
                </a:moveTo>
                <a:lnTo>
                  <a:pt x="8810244" y="6419088"/>
                </a:lnTo>
                <a:lnTo>
                  <a:pt x="0" y="6410634"/>
                </a:lnTo>
              </a:path>
            </a:pathLst>
          </a:custGeom>
          <a:ln w="82550">
            <a:solidFill>
              <a:srgbClr val="629EDE"/>
            </a:solidFill>
          </a:ln>
        </p:spPr>
        <p:txBody>
          <a:bodyPr wrap="square" lIns="0" tIns="0" rIns="0" bIns="0" rtlCol="0"/>
          <a:lstStyle/>
          <a:p>
            <a:pPr defTabSz="914400"/>
            <a:endParaRPr>
              <a:solidFill>
                <a:prstClr val="black"/>
              </a:solidFill>
            </a:endParaRPr>
          </a:p>
        </p:txBody>
      </p:sp>
      <p:sp>
        <p:nvSpPr>
          <p:cNvPr id="2" name="Holder 2"/>
          <p:cNvSpPr>
            <a:spLocks noGrp="1"/>
          </p:cNvSpPr>
          <p:nvPr>
            <p:ph type="ctrTitle"/>
          </p:nvPr>
        </p:nvSpPr>
        <p:spPr>
          <a:xfrm>
            <a:off x="412191" y="900810"/>
            <a:ext cx="8319617" cy="546735"/>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8/12/2020</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4163302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100" b="0" i="0">
                <a:solidFill>
                  <a:srgbClr val="0E6EC5"/>
                </a:solidFill>
                <a:latin typeface="Impact"/>
                <a:cs typeface="Impact"/>
              </a:defRPr>
            </a:lvl1pPr>
          </a:lstStyle>
          <a:p>
            <a:endParaRPr/>
          </a:p>
        </p:txBody>
      </p:sp>
      <p:sp>
        <p:nvSpPr>
          <p:cNvPr id="3" name="Holder 3"/>
          <p:cNvSpPr>
            <a:spLocks noGrp="1"/>
          </p:cNvSpPr>
          <p:nvPr>
            <p:ph type="body" idx="1"/>
          </p:nvPr>
        </p:nvSpPr>
        <p:spPr/>
        <p:txBody>
          <a:bodyPr lIns="0" tIns="0" rIns="0" bIns="0"/>
          <a:lstStyle>
            <a:lvl1pPr>
              <a:defRPr sz="2400" b="1" i="0">
                <a:solidFill>
                  <a:srgbClr val="17406C"/>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8/12/2020</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8879646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100" b="0" i="0">
                <a:solidFill>
                  <a:srgbClr val="0E6EC5"/>
                </a:solidFill>
                <a:latin typeface="Impact"/>
                <a:cs typeface="Impact"/>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8/12/2020</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5629243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80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pPr defTabSz="914400"/>
            <a:endParaRPr>
              <a:solidFill>
                <a:prstClr val="black"/>
              </a:solidFill>
            </a:endParaRPr>
          </a:p>
        </p:txBody>
      </p:sp>
      <p:sp>
        <p:nvSpPr>
          <p:cNvPr id="17" name="bk object 17"/>
          <p:cNvSpPr/>
          <p:nvPr/>
        </p:nvSpPr>
        <p:spPr>
          <a:xfrm>
            <a:off x="0" y="0"/>
            <a:ext cx="9102090" cy="6811515"/>
          </a:xfrm>
          <a:prstGeom prst="rect">
            <a:avLst/>
          </a:prstGeom>
          <a:blipFill>
            <a:blip r:embed="rId3" cstate="print"/>
            <a:stretch>
              <a:fillRect/>
            </a:stretch>
          </a:blipFill>
        </p:spPr>
        <p:txBody>
          <a:bodyPr wrap="square" lIns="0" tIns="0" rIns="0" bIns="0" rtlCol="0"/>
          <a:lstStyle/>
          <a:p>
            <a:pPr defTabSz="914400"/>
            <a:endParaRPr>
              <a:solidFill>
                <a:prstClr val="black"/>
              </a:solidFill>
            </a:endParaRPr>
          </a:p>
        </p:txBody>
      </p:sp>
      <p:sp>
        <p:nvSpPr>
          <p:cNvPr id="18" name="bk object 18"/>
          <p:cNvSpPr/>
          <p:nvPr/>
        </p:nvSpPr>
        <p:spPr>
          <a:xfrm>
            <a:off x="0" y="0"/>
            <a:ext cx="8985504" cy="6644640"/>
          </a:xfrm>
          <a:prstGeom prst="rect">
            <a:avLst/>
          </a:prstGeom>
          <a:blipFill>
            <a:blip r:embed="rId4" cstate="print"/>
            <a:stretch>
              <a:fillRect/>
            </a:stretch>
          </a:blipFill>
        </p:spPr>
        <p:txBody>
          <a:bodyPr wrap="square" lIns="0" tIns="0" rIns="0" bIns="0" rtlCol="0"/>
          <a:lstStyle/>
          <a:p>
            <a:pPr defTabSz="914400"/>
            <a:endParaRPr>
              <a:solidFill>
                <a:prstClr val="black"/>
              </a:solidFill>
            </a:endParaRPr>
          </a:p>
        </p:txBody>
      </p:sp>
      <p:sp>
        <p:nvSpPr>
          <p:cNvPr id="19" name="bk object 19"/>
          <p:cNvSpPr/>
          <p:nvPr/>
        </p:nvSpPr>
        <p:spPr>
          <a:xfrm>
            <a:off x="0" y="0"/>
            <a:ext cx="8985504" cy="6644640"/>
          </a:xfrm>
          <a:prstGeom prst="rect">
            <a:avLst/>
          </a:prstGeom>
          <a:blipFill>
            <a:blip r:embed="rId5" cstate="screen">
              <a:extLst>
                <a:ext uri="{28A0092B-C50C-407E-A947-70E740481C1C}">
                  <a14:useLocalDpi xmlns:a14="http://schemas.microsoft.com/office/drawing/2010/main"/>
                </a:ext>
              </a:extLst>
            </a:blip>
            <a:stretch>
              <a:fillRect/>
            </a:stretch>
          </a:blipFill>
        </p:spPr>
        <p:txBody>
          <a:bodyPr wrap="square" lIns="0" tIns="0" rIns="0" bIns="0" rtlCol="0"/>
          <a:lstStyle/>
          <a:p>
            <a:pPr defTabSz="914400"/>
            <a:endParaRPr>
              <a:solidFill>
                <a:prstClr val="black"/>
              </a:solidFill>
            </a:endParaRPr>
          </a:p>
        </p:txBody>
      </p:sp>
      <p:sp>
        <p:nvSpPr>
          <p:cNvPr id="20" name="bk object 20"/>
          <p:cNvSpPr/>
          <p:nvPr/>
        </p:nvSpPr>
        <p:spPr>
          <a:xfrm>
            <a:off x="0" y="5580888"/>
            <a:ext cx="8817864" cy="861072"/>
          </a:xfrm>
          <a:prstGeom prst="rect">
            <a:avLst/>
          </a:prstGeom>
          <a:blipFill>
            <a:blip r:embed="rId6" cstate="print"/>
            <a:stretch>
              <a:fillRect/>
            </a:stretch>
          </a:blipFill>
        </p:spPr>
        <p:txBody>
          <a:bodyPr wrap="square" lIns="0" tIns="0" rIns="0" bIns="0" rtlCol="0"/>
          <a:lstStyle/>
          <a:p>
            <a:pPr defTabSz="914400"/>
            <a:endParaRPr>
              <a:solidFill>
                <a:prstClr val="black"/>
              </a:solidFill>
            </a:endParaRPr>
          </a:p>
        </p:txBody>
      </p:sp>
      <p:sp>
        <p:nvSpPr>
          <p:cNvPr id="21" name="bk object 21"/>
          <p:cNvSpPr/>
          <p:nvPr/>
        </p:nvSpPr>
        <p:spPr>
          <a:xfrm>
            <a:off x="0" y="5600700"/>
            <a:ext cx="8779764" cy="780288"/>
          </a:xfrm>
          <a:prstGeom prst="rect">
            <a:avLst/>
          </a:prstGeom>
          <a:blipFill>
            <a:blip r:embed="rId7" cstate="print"/>
            <a:stretch>
              <a:fillRect/>
            </a:stretch>
          </a:blipFill>
        </p:spPr>
        <p:txBody>
          <a:bodyPr wrap="square" lIns="0" tIns="0" rIns="0" bIns="0" rtlCol="0"/>
          <a:lstStyle/>
          <a:p>
            <a:pPr defTabSz="914400"/>
            <a:endParaRPr>
              <a:solidFill>
                <a:prstClr val="black"/>
              </a:solidFill>
            </a:endParaRPr>
          </a:p>
        </p:txBody>
      </p:sp>
      <p:sp>
        <p:nvSpPr>
          <p:cNvPr id="22" name="bk object 22"/>
          <p:cNvSpPr/>
          <p:nvPr/>
        </p:nvSpPr>
        <p:spPr>
          <a:xfrm>
            <a:off x="0" y="5600700"/>
            <a:ext cx="8779764" cy="780288"/>
          </a:xfrm>
          <a:prstGeom prst="rect">
            <a:avLst/>
          </a:prstGeom>
          <a:blipFill>
            <a:blip r:embed="rId8" cstate="screen">
              <a:extLst>
                <a:ext uri="{28A0092B-C50C-407E-A947-70E740481C1C}">
                  <a14:useLocalDpi xmlns:a14="http://schemas.microsoft.com/office/drawing/2010/main"/>
                </a:ext>
              </a:extLst>
            </a:blip>
            <a:stretch>
              <a:fillRect/>
            </a:stretch>
          </a:blipFill>
        </p:spPr>
        <p:txBody>
          <a:bodyPr wrap="square" lIns="0" tIns="0" rIns="0" bIns="0" rtlCol="0"/>
          <a:lstStyle/>
          <a:p>
            <a:pPr defTabSz="914400"/>
            <a:endParaRPr>
              <a:solidFill>
                <a:prstClr val="black"/>
              </a:solidFill>
            </a:endParaRPr>
          </a:p>
        </p:txBody>
      </p:sp>
      <p:sp>
        <p:nvSpPr>
          <p:cNvPr id="23" name="bk object 23"/>
          <p:cNvSpPr/>
          <p:nvPr/>
        </p:nvSpPr>
        <p:spPr>
          <a:xfrm>
            <a:off x="0" y="0"/>
            <a:ext cx="8889492" cy="6518148"/>
          </a:xfrm>
          <a:prstGeom prst="rect">
            <a:avLst/>
          </a:prstGeom>
          <a:blipFill>
            <a:blip r:embed="rId9" cstate="print"/>
            <a:stretch>
              <a:fillRect/>
            </a:stretch>
          </a:blipFill>
        </p:spPr>
        <p:txBody>
          <a:bodyPr wrap="square" lIns="0" tIns="0" rIns="0" bIns="0" rtlCol="0"/>
          <a:lstStyle/>
          <a:p>
            <a:pPr defTabSz="914400"/>
            <a:endParaRPr>
              <a:solidFill>
                <a:prstClr val="black"/>
              </a:solidFill>
            </a:endParaRPr>
          </a:p>
        </p:txBody>
      </p:sp>
      <p:sp>
        <p:nvSpPr>
          <p:cNvPr id="24" name="bk object 24"/>
          <p:cNvSpPr/>
          <p:nvPr/>
        </p:nvSpPr>
        <p:spPr>
          <a:xfrm>
            <a:off x="0" y="0"/>
            <a:ext cx="8810625" cy="6419215"/>
          </a:xfrm>
          <a:custGeom>
            <a:avLst/>
            <a:gdLst/>
            <a:ahLst/>
            <a:cxnLst/>
            <a:rect l="l" t="t" r="r" b="b"/>
            <a:pathLst>
              <a:path w="8810625" h="6419215">
                <a:moveTo>
                  <a:pt x="8792845" y="0"/>
                </a:moveTo>
                <a:lnTo>
                  <a:pt x="8810244" y="6419088"/>
                </a:lnTo>
                <a:lnTo>
                  <a:pt x="0" y="6410634"/>
                </a:lnTo>
              </a:path>
            </a:pathLst>
          </a:custGeom>
          <a:ln w="82550">
            <a:solidFill>
              <a:srgbClr val="629EDE"/>
            </a:solidFill>
          </a:ln>
        </p:spPr>
        <p:txBody>
          <a:bodyPr wrap="square" lIns="0" tIns="0" rIns="0" bIns="0" rtlCol="0"/>
          <a:lstStyle/>
          <a:p>
            <a:pPr defTabSz="914400"/>
            <a:endParaRPr>
              <a:solidFill>
                <a:prstClr val="black"/>
              </a:solidFill>
            </a:endParaRPr>
          </a:p>
        </p:txBody>
      </p:sp>
      <p:sp>
        <p:nvSpPr>
          <p:cNvPr id="25" name="bk object 25"/>
          <p:cNvSpPr/>
          <p:nvPr/>
        </p:nvSpPr>
        <p:spPr>
          <a:xfrm>
            <a:off x="0" y="0"/>
            <a:ext cx="8810625" cy="6419215"/>
          </a:xfrm>
          <a:custGeom>
            <a:avLst/>
            <a:gdLst/>
            <a:ahLst/>
            <a:cxnLst/>
            <a:rect l="l" t="t" r="r" b="b"/>
            <a:pathLst>
              <a:path w="8810625" h="6419215">
                <a:moveTo>
                  <a:pt x="8792845" y="0"/>
                </a:moveTo>
                <a:lnTo>
                  <a:pt x="8810244" y="6419088"/>
                </a:lnTo>
                <a:lnTo>
                  <a:pt x="0" y="6410634"/>
                </a:lnTo>
              </a:path>
            </a:pathLst>
          </a:custGeom>
          <a:ln w="82550">
            <a:solidFill>
              <a:srgbClr val="629EDE"/>
            </a:solidFill>
          </a:ln>
        </p:spPr>
        <p:txBody>
          <a:bodyPr wrap="square" lIns="0" tIns="0" rIns="0" bIns="0" rtlCol="0"/>
          <a:lstStyle/>
          <a:p>
            <a:pPr defTabSz="914400"/>
            <a:endParaRPr>
              <a:solidFill>
                <a:prstClr val="black"/>
              </a:solidFill>
            </a:endParaRPr>
          </a:p>
        </p:txBody>
      </p:sp>
      <p:sp>
        <p:nvSpPr>
          <p:cNvPr id="2" name="Holder 2"/>
          <p:cNvSpPr>
            <a:spLocks noGrp="1"/>
          </p:cNvSpPr>
          <p:nvPr>
            <p:ph type="title"/>
          </p:nvPr>
        </p:nvSpPr>
        <p:spPr/>
        <p:txBody>
          <a:bodyPr lIns="0" tIns="0" rIns="0" bIns="0"/>
          <a:lstStyle>
            <a:lvl1pPr>
              <a:defRPr sz="4100" b="0" i="0">
                <a:solidFill>
                  <a:srgbClr val="0E6EC5"/>
                </a:solidFill>
                <a:latin typeface="Impact"/>
                <a:cs typeface="Impac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8/12/2020</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41623027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8/12/2020</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065774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86434" y="2638044"/>
            <a:ext cx="3203828"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3737" y="2638044"/>
            <a:ext cx="3202685"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81AEA810-C194-7A43-84CB-9B1B3C050D28}" type="datetimeFigureOut">
              <a:rPr lang="en-US" smtClean="0"/>
              <a:t>8/12/2020</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89D2B2C2-131A-9440-9E3D-23CCACCC976D}" type="slidenum">
              <a:rPr lang="en-US" smtClean="0"/>
              <a:t>‹#›</a:t>
            </a:fld>
            <a:endParaRPr lang="en-US"/>
          </a:p>
        </p:txBody>
      </p:sp>
    </p:spTree>
    <p:extLst>
      <p:ext uri="{BB962C8B-B14F-4D97-AF65-F5344CB8AC3E}">
        <p14:creationId xmlns:p14="http://schemas.microsoft.com/office/powerpoint/2010/main" val="1606625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87577" y="2313434"/>
            <a:ext cx="3202686" cy="704087"/>
          </a:xfrm>
        </p:spPr>
        <p:txBody>
          <a:bodyPr anchor="b" anchorCtr="1">
            <a:normAutofit/>
          </a:bodyPr>
          <a:lstStyle>
            <a:lvl1pPr marL="0" indent="0" algn="ctr">
              <a:buNone/>
              <a:defRPr sz="1425" b="0" cap="all" spc="75" baseline="0">
                <a:solidFill>
                  <a:schemeClr val="accent2">
                    <a:lumMod val="75000"/>
                  </a:schemeClr>
                </a:solidFill>
              </a:defRPr>
            </a:lvl1pPr>
            <a:lvl2pPr marL="342900" indent="0">
              <a:buNone/>
              <a:defRPr sz="1425"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187577" y="3143250"/>
            <a:ext cx="3202686"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753737" y="3143250"/>
            <a:ext cx="3190113"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4753737" y="2313434"/>
            <a:ext cx="3202686" cy="704087"/>
          </a:xfrm>
        </p:spPr>
        <p:txBody>
          <a:bodyPr anchor="b" anchorCtr="1">
            <a:normAutofit/>
          </a:bodyPr>
          <a:lstStyle>
            <a:lvl1pPr marL="0" indent="0" algn="ctr">
              <a:buNone/>
              <a:defRPr sz="1425" b="0" cap="all" spc="75" baseline="0">
                <a:solidFill>
                  <a:schemeClr val="accent2">
                    <a:lumMod val="75000"/>
                  </a:schemeClr>
                </a:solidFill>
              </a:defRPr>
            </a:lvl1pPr>
            <a:lvl2pPr marL="342900" indent="0">
              <a:buNone/>
              <a:defRPr sz="1425"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7" name="Date Placeholder 6"/>
          <p:cNvSpPr>
            <a:spLocks noGrp="1"/>
          </p:cNvSpPr>
          <p:nvPr>
            <p:ph type="dt" sz="half" idx="10"/>
          </p:nvPr>
        </p:nvSpPr>
        <p:spPr/>
        <p:txBody>
          <a:bodyPr/>
          <a:lstStyle/>
          <a:p>
            <a:fld id="{81AEA810-C194-7A43-84CB-9B1B3C050D28}" type="datetimeFigureOut">
              <a:rPr lang="en-US" smtClean="0"/>
              <a:t>8/12/2020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D2B2C2-131A-9440-9E3D-23CCACCC976D}"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163927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1AEA810-C194-7A43-84CB-9B1B3C050D28}" type="datetimeFigureOut">
              <a:rPr lang="en-US" smtClean="0"/>
              <a:t>8/12/2020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D2B2C2-131A-9440-9E3D-23CCACCC976D}" type="slidenum">
              <a:rPr lang="en-US" smtClean="0"/>
              <a:t>‹#›</a:t>
            </a:fld>
            <a:endParaRPr lang="en-US"/>
          </a:p>
        </p:txBody>
      </p:sp>
    </p:spTree>
    <p:extLst>
      <p:ext uri="{BB962C8B-B14F-4D97-AF65-F5344CB8AC3E}">
        <p14:creationId xmlns:p14="http://schemas.microsoft.com/office/powerpoint/2010/main" val="2803747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AEA810-C194-7A43-84CB-9B1B3C050D28}" type="datetimeFigureOut">
              <a:rPr lang="en-US" smtClean="0"/>
              <a:t>8/12/2020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D2B2C2-131A-9440-9E3D-23CCACCC976D}" type="slidenum">
              <a:rPr lang="en-US" smtClean="0"/>
              <a:t>‹#›</a:t>
            </a:fld>
            <a:endParaRPr lang="en-US"/>
          </a:p>
        </p:txBody>
      </p:sp>
    </p:spTree>
    <p:extLst>
      <p:ext uri="{BB962C8B-B14F-4D97-AF65-F5344CB8AC3E}">
        <p14:creationId xmlns:p14="http://schemas.microsoft.com/office/powerpoint/2010/main" val="371731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03504" y="2243829"/>
            <a:ext cx="3364992" cy="1141497"/>
          </a:xfrm>
          <a:solidFill>
            <a:srgbClr val="FFFFFF"/>
          </a:solidFill>
          <a:ln>
            <a:solidFill>
              <a:srgbClr val="404040"/>
            </a:solidFill>
          </a:ln>
        </p:spPr>
        <p:txBody>
          <a:bodyPr anchor="ctr" anchorCtr="1">
            <a:normAutofit/>
          </a:bodyPr>
          <a:lstStyle>
            <a:lvl1pPr>
              <a:defRPr sz="165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5052060" y="804672"/>
            <a:ext cx="3611880" cy="5248656"/>
          </a:xfrm>
        </p:spPr>
        <p:txBody>
          <a:bodyPr>
            <a:normAutofit/>
          </a:bodyPr>
          <a:lstStyle>
            <a:lvl1pPr>
              <a:defRPr sz="1425">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6676" y="3549918"/>
            <a:ext cx="2846070" cy="2194036"/>
          </a:xfrm>
        </p:spPr>
        <p:txBody>
          <a:bodyPr anchor="t" anchorCtr="1">
            <a:normAutofit/>
          </a:bodyPr>
          <a:lstStyle>
            <a:lvl1pPr marL="0" indent="0" algn="ctr">
              <a:buNone/>
              <a:defRPr sz="1125">
                <a:solidFill>
                  <a:srgbClr val="FFFFF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9" name="Date Placeholder 8"/>
          <p:cNvSpPr>
            <a:spLocks noGrp="1"/>
          </p:cNvSpPr>
          <p:nvPr>
            <p:ph type="dt" sz="half" idx="10"/>
          </p:nvPr>
        </p:nvSpPr>
        <p:spPr/>
        <p:txBody>
          <a:bodyPr/>
          <a:lstStyle/>
          <a:p>
            <a:fld id="{81AEA810-C194-7A43-84CB-9B1B3C050D28}" type="datetimeFigureOut">
              <a:rPr lang="en-US" smtClean="0"/>
              <a:t>8/12/2020</a:t>
            </a:fld>
            <a:endParaRPr lang="en-US"/>
          </a:p>
        </p:txBody>
      </p:sp>
      <p:sp>
        <p:nvSpPr>
          <p:cNvPr id="10" name="Footer Placeholder 9"/>
          <p:cNvSpPr>
            <a:spLocks noGrp="1"/>
          </p:cNvSpPr>
          <p:nvPr>
            <p:ph type="ftr" sz="quarter" idx="11"/>
          </p:nvPr>
        </p:nvSpPr>
        <p:spPr>
          <a:xfrm>
            <a:off x="603504" y="6236208"/>
            <a:ext cx="3843598"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89D2B2C2-131A-9440-9E3D-23CCACCC976D}" type="slidenum">
              <a:rPr lang="en-US" smtClean="0"/>
              <a:t>‹#›</a:t>
            </a:fld>
            <a:endParaRPr lang="en-US"/>
          </a:p>
        </p:txBody>
      </p:sp>
    </p:spTree>
    <p:extLst>
      <p:ext uri="{BB962C8B-B14F-4D97-AF65-F5344CB8AC3E}">
        <p14:creationId xmlns:p14="http://schemas.microsoft.com/office/powerpoint/2010/main" val="3945429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1" y="0"/>
            <a:ext cx="4571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06392" y="2243828"/>
            <a:ext cx="3371249" cy="1134640"/>
          </a:xfrm>
          <a:solidFill>
            <a:srgbClr val="FFFFFF"/>
          </a:solidFill>
          <a:ln>
            <a:solidFill>
              <a:srgbClr val="404040"/>
            </a:solidFill>
          </a:ln>
        </p:spPr>
        <p:txBody>
          <a:bodyPr anchor="ctr" anchorCtr="1">
            <a:noAutofit/>
          </a:bodyPr>
          <a:lstStyle>
            <a:lvl1pPr>
              <a:defRPr sz="165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572000" y="0"/>
            <a:ext cx="4576573" cy="6858000"/>
          </a:xfrm>
          <a:solidFill>
            <a:schemeClr val="bg1">
              <a:lumMod val="75000"/>
            </a:schemeClr>
          </a:solidFill>
        </p:spPr>
        <p:txBody>
          <a:bodyPr anchor="t"/>
          <a:lstStyle>
            <a:lvl1pPr marL="0" indent="0">
              <a:buNone/>
              <a:defRPr sz="2400">
                <a:solidFill>
                  <a:schemeClr val="bg1">
                    <a:lumMod val="85000"/>
                    <a:lumOff val="1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36676" y="3549919"/>
            <a:ext cx="2846070" cy="2194037"/>
          </a:xfrm>
        </p:spPr>
        <p:txBody>
          <a:bodyPr anchor="t" anchorCtr="1">
            <a:normAutofit/>
          </a:bodyPr>
          <a:lstStyle>
            <a:lvl1pPr marL="0" indent="0" algn="ctr">
              <a:buNone/>
              <a:defRPr sz="1125">
                <a:solidFill>
                  <a:srgbClr val="FFFFF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81AEA810-C194-7A43-84CB-9B1B3C050D28}" type="datetimeFigureOut">
              <a:rPr lang="en-US" smtClean="0"/>
              <a:t>8/12/2020</a:t>
            </a:fld>
            <a:endParaRPr lang="en-US"/>
          </a:p>
        </p:txBody>
      </p:sp>
      <p:sp>
        <p:nvSpPr>
          <p:cNvPr id="9" name="Footer Placeholder 8"/>
          <p:cNvSpPr>
            <a:spLocks noGrp="1"/>
          </p:cNvSpPr>
          <p:nvPr>
            <p:ph type="ftr" sz="quarter" idx="11"/>
          </p:nvPr>
        </p:nvSpPr>
        <p:spPr>
          <a:xfrm>
            <a:off x="603504" y="6236208"/>
            <a:ext cx="3843598"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89D2B2C2-131A-9440-9E3D-23CCACCC976D}" type="slidenum">
              <a:rPr lang="en-US" smtClean="0"/>
              <a:t>‹#›</a:t>
            </a:fld>
            <a:endParaRPr lang="en-US"/>
          </a:p>
        </p:txBody>
      </p:sp>
    </p:spTree>
    <p:extLst>
      <p:ext uri="{BB962C8B-B14F-4D97-AF65-F5344CB8AC3E}">
        <p14:creationId xmlns:p14="http://schemas.microsoft.com/office/powerpoint/2010/main" val="3812046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6.xml"/><Relationship Id="rId7" Type="http://schemas.openxmlformats.org/officeDocument/2006/relationships/image" Target="../media/image1.png"/><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theme" Target="../theme/theme4.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73352" y="964692"/>
            <a:ext cx="5797296"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73352" y="2638045"/>
            <a:ext cx="5797296"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866072" y="6238816"/>
            <a:ext cx="2065310" cy="323968"/>
          </a:xfrm>
          <a:prstGeom prst="rect">
            <a:avLst/>
          </a:prstGeom>
        </p:spPr>
        <p:txBody>
          <a:bodyPr vert="horz" lIns="91440" tIns="45720" rIns="91440" bIns="45720" rtlCol="0" anchor="ctr"/>
          <a:lstStyle>
            <a:lvl1pPr algn="r">
              <a:defRPr sz="788">
                <a:solidFill>
                  <a:schemeClr val="tx1">
                    <a:alpha val="70000"/>
                  </a:schemeClr>
                </a:solidFill>
              </a:defRPr>
            </a:lvl1pPr>
          </a:lstStyle>
          <a:p>
            <a:fld id="{81AEA810-C194-7A43-84CB-9B1B3C050D28}" type="datetimeFigureOut">
              <a:rPr lang="en-US" smtClean="0"/>
              <a:t>8/12/2020</a:t>
            </a:fld>
            <a:endParaRPr lang="en-US"/>
          </a:p>
        </p:txBody>
      </p:sp>
      <p:sp>
        <p:nvSpPr>
          <p:cNvPr id="5" name="Footer Placeholder 4"/>
          <p:cNvSpPr>
            <a:spLocks noGrp="1"/>
          </p:cNvSpPr>
          <p:nvPr>
            <p:ph type="ftr" sz="quarter" idx="3"/>
          </p:nvPr>
        </p:nvSpPr>
        <p:spPr>
          <a:xfrm>
            <a:off x="1200150" y="6236208"/>
            <a:ext cx="4425892" cy="320040"/>
          </a:xfrm>
          <a:prstGeom prst="rect">
            <a:avLst/>
          </a:prstGeom>
        </p:spPr>
        <p:txBody>
          <a:bodyPr vert="horz" lIns="91440" tIns="45720" rIns="91440" bIns="45720" rtlCol="0" anchor="ctr"/>
          <a:lstStyle>
            <a:lvl1pPr algn="l">
              <a:defRPr sz="788">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8069192" y="6217920"/>
            <a:ext cx="274320" cy="365760"/>
          </a:xfrm>
          <a:prstGeom prst="ellipse">
            <a:avLst/>
          </a:prstGeom>
          <a:solidFill>
            <a:srgbClr val="1D1D1D">
              <a:alpha val="70000"/>
            </a:srgbClr>
          </a:solidFill>
        </p:spPr>
        <p:txBody>
          <a:bodyPr vert="horz" lIns="18288" tIns="45720" rIns="18288" bIns="45720" rtlCol="0" anchor="ctr">
            <a:noAutofit/>
          </a:bodyPr>
          <a:lstStyle>
            <a:lvl1pPr algn="ctr">
              <a:defRPr sz="825" spc="0" baseline="0">
                <a:solidFill>
                  <a:srgbClr val="FFFFFF"/>
                </a:solidFill>
              </a:defRPr>
            </a:lvl1pPr>
          </a:lstStyle>
          <a:p>
            <a:fld id="{89D2B2C2-131A-9440-9E3D-23CCACCC976D}" type="slidenum">
              <a:rPr lang="en-US" smtClean="0"/>
              <a:t>‹#›</a:t>
            </a:fld>
            <a:endParaRPr lang="en-US"/>
          </a:p>
        </p:txBody>
      </p:sp>
    </p:spTree>
    <p:extLst>
      <p:ext uri="{BB962C8B-B14F-4D97-AF65-F5344CB8AC3E}">
        <p14:creationId xmlns:p14="http://schemas.microsoft.com/office/powerpoint/2010/main" val="7269056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85800" rtl="0" eaLnBrk="1" latinLnBrk="0" hangingPunct="1">
        <a:lnSpc>
          <a:spcPct val="90000"/>
        </a:lnSpc>
        <a:spcBef>
          <a:spcPct val="0"/>
        </a:spcBef>
        <a:buNone/>
        <a:defRPr sz="2100" kern="1200" cap="all" spc="150" baseline="0">
          <a:solidFill>
            <a:srgbClr val="262626"/>
          </a:solidFill>
          <a:latin typeface="+mj-lt"/>
          <a:ea typeface="+mj-ea"/>
          <a:cs typeface="+mj-cs"/>
        </a:defRPr>
      </a:lvl1pPr>
    </p:titleStyle>
    <p:bodyStyle>
      <a:lvl1pPr marL="171450" indent="-171450" algn="l" defTabSz="685800" rtl="0" eaLnBrk="1" latinLnBrk="0" hangingPunct="1">
        <a:lnSpc>
          <a:spcPct val="100000"/>
        </a:lnSpc>
        <a:spcBef>
          <a:spcPts val="750"/>
        </a:spcBef>
        <a:buClr>
          <a:schemeClr val="accent2"/>
        </a:buClr>
        <a:buFont typeface="Arial" panose="020B0604020202020204" pitchFamily="34" charset="0"/>
        <a:buChar char="•"/>
        <a:defRPr sz="1350" kern="1200">
          <a:solidFill>
            <a:schemeClr val="tx1">
              <a:lumMod val="85000"/>
              <a:lumOff val="15000"/>
            </a:schemeClr>
          </a:solidFill>
          <a:latin typeface="+mn-lt"/>
          <a:ea typeface="+mn-ea"/>
          <a:cs typeface="+mn-cs"/>
        </a:defRPr>
      </a:lvl1pPr>
      <a:lvl2pPr marL="3429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2pPr>
      <a:lvl3pPr marL="5143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3pPr>
      <a:lvl4pPr marL="6858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4pPr>
      <a:lvl5pPr marL="8572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5pPr>
      <a:lvl6pPr marL="984647"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6pPr>
      <a:lvl7pPr marL="1113235"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7pPr>
      <a:lvl8pPr marL="1243013"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8pPr>
      <a:lvl9pPr marL="1412081"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B303BF7B-CEA9-BC46-840F-8CAEB311D7DF}"/>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2D13A960-E903-4146-9CEF-429FC792D12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F55E683-2EB4-1842-9A4A-70197BEB0C5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BA86A54A-A2D7-684E-A1E7-3926583843A8}" type="datetimeFigureOut">
              <a:rPr lang="en-US" smtClean="0">
                <a:solidFill>
                  <a:prstClr val="black">
                    <a:tint val="75000"/>
                  </a:prstClr>
                </a:solidFill>
              </a:rPr>
              <a:pPr defTabSz="685800"/>
              <a:t>8/12/2020</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0568CE3A-5647-6246-B9CA-944D6F0E4EB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C8912033-8D96-8144-9F5E-3999371333A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B55F0C03-45B6-954B-BBAB-7F54F03ECC87}"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5344155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F9F9DD2C-AFE0-4525-84CD-D6E0C5692E10}"/>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CE61C60C-3976-400F-ADA2-49A0CC712EC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E1C389A-FD67-4510-ABBE-2B30CF0B8926}"/>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7DBC5CD3-D5EA-4A2B-8D88-0C30C6DEB9AE}" type="datetimeFigureOut">
              <a:rPr lang="en-US" smtClean="0">
                <a:solidFill>
                  <a:prstClr val="black">
                    <a:tint val="75000"/>
                  </a:prstClr>
                </a:solidFill>
              </a:rPr>
              <a:pPr defTabSz="685800"/>
              <a:t>8/12/2020</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2F49021A-9613-43A3-8089-14EB3439BC8B}"/>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9C88BE59-5DB9-44C8-82E4-9EAE65F3928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099652E1-DBCE-40BB-A342-70578AEF5042}"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61869133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8000"/>
          </a:xfrm>
          <a:prstGeom prst="rect">
            <a:avLst/>
          </a:prstGeom>
          <a:blipFill>
            <a:blip r:embed="rId7" cstate="screen">
              <a:extLst>
                <a:ext uri="{28A0092B-C50C-407E-A947-70E740481C1C}">
                  <a14:useLocalDpi xmlns:a14="http://schemas.microsoft.com/office/drawing/2010/main"/>
                </a:ext>
              </a:extLst>
            </a:blip>
            <a:stretch>
              <a:fillRect/>
            </a:stretch>
          </a:blipFill>
        </p:spPr>
        <p:txBody>
          <a:bodyPr wrap="square" lIns="0" tIns="0" rIns="0" bIns="0" rtlCol="0"/>
          <a:lstStyle/>
          <a:p>
            <a:pPr defTabSz="914400"/>
            <a:endParaRPr>
              <a:solidFill>
                <a:prstClr val="black"/>
              </a:solidFill>
            </a:endParaRPr>
          </a:p>
        </p:txBody>
      </p:sp>
      <p:sp>
        <p:nvSpPr>
          <p:cNvPr id="17" name="bk object 17"/>
          <p:cNvSpPr/>
          <p:nvPr/>
        </p:nvSpPr>
        <p:spPr>
          <a:xfrm>
            <a:off x="0" y="0"/>
            <a:ext cx="9102090" cy="6811515"/>
          </a:xfrm>
          <a:prstGeom prst="rect">
            <a:avLst/>
          </a:prstGeom>
          <a:blipFill>
            <a:blip r:embed="rId8" cstate="print"/>
            <a:stretch>
              <a:fillRect/>
            </a:stretch>
          </a:blipFill>
        </p:spPr>
        <p:txBody>
          <a:bodyPr wrap="square" lIns="0" tIns="0" rIns="0" bIns="0" rtlCol="0"/>
          <a:lstStyle/>
          <a:p>
            <a:pPr defTabSz="914400"/>
            <a:endParaRPr>
              <a:solidFill>
                <a:prstClr val="black"/>
              </a:solidFill>
            </a:endParaRPr>
          </a:p>
        </p:txBody>
      </p:sp>
      <p:sp>
        <p:nvSpPr>
          <p:cNvPr id="18" name="bk object 18"/>
          <p:cNvSpPr/>
          <p:nvPr/>
        </p:nvSpPr>
        <p:spPr>
          <a:xfrm>
            <a:off x="0" y="0"/>
            <a:ext cx="8985504" cy="6644640"/>
          </a:xfrm>
          <a:prstGeom prst="rect">
            <a:avLst/>
          </a:prstGeom>
          <a:blipFill>
            <a:blip r:embed="rId9" cstate="print"/>
            <a:stretch>
              <a:fillRect/>
            </a:stretch>
          </a:blipFill>
        </p:spPr>
        <p:txBody>
          <a:bodyPr wrap="square" lIns="0" tIns="0" rIns="0" bIns="0" rtlCol="0"/>
          <a:lstStyle/>
          <a:p>
            <a:pPr defTabSz="914400"/>
            <a:endParaRPr>
              <a:solidFill>
                <a:prstClr val="black"/>
              </a:solidFill>
            </a:endParaRPr>
          </a:p>
        </p:txBody>
      </p:sp>
      <p:sp>
        <p:nvSpPr>
          <p:cNvPr id="2" name="Holder 2"/>
          <p:cNvSpPr>
            <a:spLocks noGrp="1"/>
          </p:cNvSpPr>
          <p:nvPr>
            <p:ph type="title"/>
          </p:nvPr>
        </p:nvSpPr>
        <p:spPr>
          <a:xfrm>
            <a:off x="593242" y="636778"/>
            <a:ext cx="7957515" cy="1183639"/>
          </a:xfrm>
          <a:prstGeom prst="rect">
            <a:avLst/>
          </a:prstGeom>
        </p:spPr>
        <p:txBody>
          <a:bodyPr wrap="square" lIns="0" tIns="0" rIns="0" bIns="0">
            <a:spAutoFit/>
          </a:bodyPr>
          <a:lstStyle>
            <a:lvl1pPr>
              <a:defRPr sz="4100" b="0" i="0">
                <a:solidFill>
                  <a:srgbClr val="0E6EC5"/>
                </a:solidFill>
                <a:latin typeface="Impact"/>
                <a:cs typeface="Impact"/>
              </a:defRPr>
            </a:lvl1pPr>
          </a:lstStyle>
          <a:p>
            <a:endParaRPr/>
          </a:p>
        </p:txBody>
      </p:sp>
      <p:sp>
        <p:nvSpPr>
          <p:cNvPr id="3" name="Holder 3"/>
          <p:cNvSpPr>
            <a:spLocks noGrp="1"/>
          </p:cNvSpPr>
          <p:nvPr>
            <p:ph type="body" idx="1"/>
          </p:nvPr>
        </p:nvSpPr>
        <p:spPr>
          <a:xfrm>
            <a:off x="473760" y="2419858"/>
            <a:ext cx="5495925" cy="1918970"/>
          </a:xfrm>
          <a:prstGeom prst="rect">
            <a:avLst/>
          </a:prstGeom>
        </p:spPr>
        <p:txBody>
          <a:bodyPr wrap="square" lIns="0" tIns="0" rIns="0" bIns="0">
            <a:spAutoFit/>
          </a:bodyPr>
          <a:lstStyle>
            <a:lvl1pPr>
              <a:defRPr sz="2400" b="1" i="0">
                <a:solidFill>
                  <a:srgbClr val="17406C"/>
                </a:solidFill>
                <a:latin typeface="Times New Roman"/>
                <a:cs typeface="Times New Roman"/>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pPr defTabSz="914400"/>
            <a:endParaRPr>
              <a:solidFill>
                <a:prstClr val="black">
                  <a:tint val="75000"/>
                </a:prstClr>
              </a:solidFill>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pPr defTabSz="914400"/>
            <a:fld id="{1D8BD707-D9CF-40AE-B4C6-C98DA3205C09}" type="datetimeFigureOut">
              <a:rPr lang="en-US">
                <a:solidFill>
                  <a:prstClr val="black">
                    <a:tint val="75000"/>
                  </a:prstClr>
                </a:solidFill>
              </a:rPr>
              <a:pPr defTabSz="914400"/>
              <a:t>8/12/2020</a:t>
            </a:fld>
            <a:endParaRPr lang="en-US">
              <a:solidFill>
                <a:prstClr val="black">
                  <a:tint val="75000"/>
                </a:prstClr>
              </a:solidFill>
            </a:endParaRPr>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pPr defTabSz="914400"/>
            <a:fld id="{B6F15528-21DE-4FAA-801E-634DDDAF4B2B}" type="slidenum">
              <a:rPr>
                <a:solidFill>
                  <a:prstClr val="black">
                    <a:tint val="75000"/>
                  </a:prstClr>
                </a:solidFill>
              </a:rPr>
              <a:pPr defTabSz="914400"/>
              <a:t>‹#›</a:t>
            </a:fld>
            <a:endParaRPr>
              <a:solidFill>
                <a:prstClr val="black">
                  <a:tint val="75000"/>
                </a:prstClr>
              </a:solidFill>
            </a:endParaRPr>
          </a:p>
        </p:txBody>
      </p:sp>
    </p:spTree>
    <p:extLst>
      <p:ext uri="{BB962C8B-B14F-4D97-AF65-F5344CB8AC3E}">
        <p14:creationId xmlns:p14="http://schemas.microsoft.com/office/powerpoint/2010/main" val="83535902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s://newmexicowaterdata.or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9.jpeg"/><Relationship Id="rId2" Type="http://schemas.openxmlformats.org/officeDocument/2006/relationships/image" Target="../media/image4.png"/><Relationship Id="rId1" Type="http://schemas.openxmlformats.org/officeDocument/2006/relationships/slideLayout" Target="../slideLayouts/slideLayout3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hyperlink" Target="http://www.twdb.texas.gov/flood/prep/" TargetMode="External"/><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 Id="rId4" Type="http://schemas.openxmlformats.org/officeDocument/2006/relationships/hyperlink" Target="https://nmwrri.nmsu.edu/new-mexico-dynamic-statewide-water-budget/"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newmexicowaterdata.org/"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labs.waterdata.usgs.gov/visualizations/water-use-15/index.html#view=NM&amp;category=irrigation" TargetMode="Externa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https://floodfactor.com/"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hyperlink" Target="https://geoinfo.nmt.edu/resources/water/cgmn/home.cfml"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73352" y="0"/>
            <a:ext cx="5797296" cy="1188720"/>
          </a:xfrm>
        </p:spPr>
        <p:txBody>
          <a:bodyPr/>
          <a:lstStyle/>
          <a:p>
            <a:r>
              <a:rPr lang="en-US" dirty="0" smtClean="0"/>
              <a:t>Agenda</a:t>
            </a:r>
            <a:endParaRPr lang="en-US" dirty="0"/>
          </a:p>
        </p:txBody>
      </p:sp>
      <p:sp>
        <p:nvSpPr>
          <p:cNvPr id="5" name="Content Placeholder 4"/>
          <p:cNvSpPr>
            <a:spLocks noGrp="1"/>
          </p:cNvSpPr>
          <p:nvPr>
            <p:ph idx="1"/>
          </p:nvPr>
        </p:nvSpPr>
        <p:spPr>
          <a:xfrm>
            <a:off x="329184" y="1332622"/>
            <a:ext cx="8677656" cy="5525378"/>
          </a:xfrm>
        </p:spPr>
        <p:txBody>
          <a:bodyPr>
            <a:normAutofit/>
          </a:bodyPr>
          <a:lstStyle/>
          <a:p>
            <a:r>
              <a:rPr lang="en-US" dirty="0" smtClean="0"/>
              <a:t>9:00-9:45 </a:t>
            </a:r>
            <a:r>
              <a:rPr lang="en-US" dirty="0"/>
              <a:t>am WDI Update </a:t>
            </a:r>
            <a:endParaRPr lang="en-US" dirty="0" smtClean="0"/>
          </a:p>
          <a:p>
            <a:r>
              <a:rPr lang="en-US" dirty="0" smtClean="0"/>
              <a:t>Welcome comments</a:t>
            </a:r>
            <a:endParaRPr lang="en-US" dirty="0"/>
          </a:p>
          <a:p>
            <a:r>
              <a:rPr lang="en-US" dirty="0"/>
              <a:t>Review of goals from April report (Stacy Timmons)</a:t>
            </a:r>
          </a:p>
          <a:p>
            <a:r>
              <a:rPr lang="en-US" dirty="0"/>
              <a:t>Progress and plans</a:t>
            </a:r>
          </a:p>
          <a:p>
            <a:pPr lvl="1"/>
            <a:r>
              <a:rPr lang="en-US" dirty="0" smtClean="0"/>
              <a:t>Stacy </a:t>
            </a:r>
            <a:r>
              <a:rPr lang="en-US" dirty="0"/>
              <a:t>Timmons - Introductions - IT support team (Goal 1)  </a:t>
            </a:r>
          </a:p>
          <a:p>
            <a:pPr lvl="1"/>
            <a:r>
              <a:rPr lang="en-US" dirty="0"/>
              <a:t>Jeri Sullivan Graham - New Website and </a:t>
            </a:r>
            <a:r>
              <a:rPr lang="en-US" dirty="0" err="1"/>
              <a:t>WaterSMART</a:t>
            </a:r>
            <a:r>
              <a:rPr lang="en-US" dirty="0"/>
              <a:t> grant (Goal 1 &amp; 4)</a:t>
            </a:r>
          </a:p>
          <a:p>
            <a:pPr lvl="1"/>
            <a:r>
              <a:rPr lang="en-US" dirty="0"/>
              <a:t>Jake Ross - Review System Architecture (Goal 2) </a:t>
            </a:r>
          </a:p>
          <a:p>
            <a:pPr lvl="1"/>
            <a:r>
              <a:rPr lang="en-US" dirty="0" err="1"/>
              <a:t>Thushara</a:t>
            </a:r>
            <a:r>
              <a:rPr lang="en-US" dirty="0"/>
              <a:t> </a:t>
            </a:r>
            <a:r>
              <a:rPr lang="en-US" dirty="0" err="1"/>
              <a:t>Gunda</a:t>
            </a:r>
            <a:r>
              <a:rPr lang="en-US" dirty="0"/>
              <a:t> - TWG data standards effort (Goal 3) </a:t>
            </a:r>
          </a:p>
          <a:p>
            <a:pPr lvl="1"/>
            <a:r>
              <a:rPr lang="en-US" dirty="0"/>
              <a:t>Emily </a:t>
            </a:r>
            <a:r>
              <a:rPr lang="en-US" dirty="0" err="1"/>
              <a:t>Geery</a:t>
            </a:r>
            <a:r>
              <a:rPr lang="en-US" dirty="0"/>
              <a:t> - Continued stakeholder engagement plans (Goal 4)</a:t>
            </a:r>
          </a:p>
          <a:p>
            <a:r>
              <a:rPr lang="en-US" dirty="0"/>
              <a:t>9:45-11:00 am: Agency presentations and updates related to any water data projects completed, current, or planned</a:t>
            </a:r>
          </a:p>
          <a:p>
            <a:r>
              <a:rPr lang="en-US" dirty="0"/>
              <a:t>9:45am: Interstate Stream Commission - Lucia Sanchez, Water Planning Program Manager</a:t>
            </a:r>
          </a:p>
          <a:p>
            <a:r>
              <a:rPr lang="en-US" dirty="0"/>
              <a:t>10am: Office of State Engineer -  Julie Valdez, Water Use and Conservation + others?</a:t>
            </a:r>
          </a:p>
          <a:p>
            <a:r>
              <a:rPr lang="en-US" dirty="0"/>
              <a:t>10:15am: New Mexico Environment Department  - Mary Montoya, CIO and Todd Hochman, IT lead</a:t>
            </a:r>
          </a:p>
          <a:p>
            <a:r>
              <a:rPr lang="en-US" dirty="0"/>
              <a:t>10:30am:  Internet of Water - Kyle </a:t>
            </a:r>
            <a:r>
              <a:rPr lang="en-US" dirty="0" err="1"/>
              <a:t>Onda</a:t>
            </a:r>
            <a:r>
              <a:rPr lang="en-US" dirty="0"/>
              <a:t> - Connections to federal water data</a:t>
            </a:r>
          </a:p>
          <a:p>
            <a:endParaRPr lang="en-US" dirty="0"/>
          </a:p>
          <a:p>
            <a:r>
              <a:rPr lang="en-US" dirty="0"/>
              <a:t>11:00-11:15 am: </a:t>
            </a:r>
            <a:r>
              <a:rPr lang="en-US" dirty="0" smtClean="0"/>
              <a:t>Break</a:t>
            </a:r>
          </a:p>
          <a:p>
            <a:endParaRPr lang="en-US" dirty="0"/>
          </a:p>
          <a:p>
            <a:r>
              <a:rPr lang="en-US" dirty="0"/>
              <a:t>11:15-12:00 pm: Presentation and discussion on some ideas / plans for data access and use in coming </a:t>
            </a:r>
            <a:r>
              <a:rPr lang="en-US" dirty="0" smtClean="0"/>
              <a:t>year</a:t>
            </a:r>
            <a:endParaRPr lang="en-US" dirty="0"/>
          </a:p>
          <a:p>
            <a:endParaRPr lang="en-US" dirty="0"/>
          </a:p>
        </p:txBody>
      </p:sp>
    </p:spTree>
    <p:extLst>
      <p:ext uri="{BB962C8B-B14F-4D97-AF65-F5344CB8AC3E}">
        <p14:creationId xmlns:p14="http://schemas.microsoft.com/office/powerpoint/2010/main" val="26172424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848487" y="621791"/>
            <a:ext cx="7507782" cy="5748909"/>
          </a:xfrm>
          <a:prstGeom prst="rect">
            <a:avLst/>
          </a:prstGeom>
        </p:spPr>
      </p:pic>
      <p:sp>
        <p:nvSpPr>
          <p:cNvPr id="7" name="TextBox 6"/>
          <p:cNvSpPr txBox="1"/>
          <p:nvPr/>
        </p:nvSpPr>
        <p:spPr>
          <a:xfrm>
            <a:off x="1075354" y="357398"/>
            <a:ext cx="3753891" cy="369332"/>
          </a:xfrm>
          <a:prstGeom prst="rect">
            <a:avLst/>
          </a:prstGeom>
          <a:noFill/>
        </p:spPr>
        <p:txBody>
          <a:bodyPr wrap="square" rtlCol="0">
            <a:spAutoFit/>
          </a:bodyPr>
          <a:lstStyle/>
          <a:p>
            <a:r>
              <a:rPr lang="en-US" b="1" dirty="0" smtClean="0"/>
              <a:t>Jeri Sullivan Graham</a:t>
            </a:r>
            <a:endParaRPr lang="en-US" b="1" dirty="0"/>
          </a:p>
        </p:txBody>
      </p:sp>
      <p:sp>
        <p:nvSpPr>
          <p:cNvPr id="8" name="TextBox 7"/>
          <p:cNvSpPr txBox="1"/>
          <p:nvPr/>
        </p:nvSpPr>
        <p:spPr>
          <a:xfrm>
            <a:off x="5056111" y="357398"/>
            <a:ext cx="3753891" cy="369332"/>
          </a:xfrm>
          <a:prstGeom prst="rect">
            <a:avLst/>
          </a:prstGeom>
          <a:noFill/>
        </p:spPr>
        <p:txBody>
          <a:bodyPr wrap="square" rtlCol="0">
            <a:spAutoFit/>
          </a:bodyPr>
          <a:lstStyle/>
          <a:p>
            <a:r>
              <a:rPr lang="en-US" b="1" dirty="0" smtClean="0"/>
              <a:t>Stacy Timmons</a:t>
            </a:r>
            <a:endParaRPr lang="en-US" b="1" dirty="0"/>
          </a:p>
        </p:txBody>
      </p:sp>
      <p:sp>
        <p:nvSpPr>
          <p:cNvPr id="9" name="TextBox 8"/>
          <p:cNvSpPr txBox="1"/>
          <p:nvPr/>
        </p:nvSpPr>
        <p:spPr>
          <a:xfrm>
            <a:off x="5056111" y="6283606"/>
            <a:ext cx="3753891" cy="369332"/>
          </a:xfrm>
          <a:prstGeom prst="rect">
            <a:avLst/>
          </a:prstGeom>
          <a:noFill/>
        </p:spPr>
        <p:txBody>
          <a:bodyPr wrap="square" rtlCol="0">
            <a:spAutoFit/>
          </a:bodyPr>
          <a:lstStyle/>
          <a:p>
            <a:r>
              <a:rPr lang="en-US" b="1" dirty="0" smtClean="0"/>
              <a:t>Emily </a:t>
            </a:r>
            <a:r>
              <a:rPr lang="en-US" b="1" dirty="0" err="1" smtClean="0"/>
              <a:t>Geery</a:t>
            </a:r>
            <a:endParaRPr lang="en-US" b="1" dirty="0"/>
          </a:p>
        </p:txBody>
      </p:sp>
      <p:sp>
        <p:nvSpPr>
          <p:cNvPr id="10" name="TextBox 9"/>
          <p:cNvSpPr txBox="1"/>
          <p:nvPr/>
        </p:nvSpPr>
        <p:spPr>
          <a:xfrm>
            <a:off x="1075354" y="6283606"/>
            <a:ext cx="3753891" cy="369332"/>
          </a:xfrm>
          <a:prstGeom prst="rect">
            <a:avLst/>
          </a:prstGeom>
          <a:noFill/>
        </p:spPr>
        <p:txBody>
          <a:bodyPr wrap="square" rtlCol="0">
            <a:spAutoFit/>
          </a:bodyPr>
          <a:lstStyle/>
          <a:p>
            <a:r>
              <a:rPr lang="en-US" b="1" dirty="0" err="1" smtClean="0"/>
              <a:t>Thushara</a:t>
            </a:r>
            <a:r>
              <a:rPr lang="en-US" b="1" dirty="0" smtClean="0"/>
              <a:t> </a:t>
            </a:r>
            <a:r>
              <a:rPr lang="en-US" b="1" dirty="0" err="1" smtClean="0"/>
              <a:t>Gunda</a:t>
            </a:r>
            <a:endParaRPr lang="en-US" b="1" dirty="0"/>
          </a:p>
        </p:txBody>
      </p:sp>
    </p:spTree>
    <p:extLst>
      <p:ext uri="{BB962C8B-B14F-4D97-AF65-F5344CB8AC3E}">
        <p14:creationId xmlns:p14="http://schemas.microsoft.com/office/powerpoint/2010/main" val="4567051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technology </a:t>
            </a:r>
            <a:br>
              <a:rPr lang="en-US" dirty="0" smtClean="0"/>
            </a:br>
            <a:r>
              <a:rPr lang="en-US" dirty="0" smtClean="0"/>
              <a:t>Support Team</a:t>
            </a:r>
            <a:endParaRPr lang="en-US" dirty="0"/>
          </a:p>
        </p:txBody>
      </p:sp>
      <p:sp>
        <p:nvSpPr>
          <p:cNvPr id="3" name="Content Placeholder 2"/>
          <p:cNvSpPr>
            <a:spLocks noGrp="1"/>
          </p:cNvSpPr>
          <p:nvPr>
            <p:ph idx="1"/>
          </p:nvPr>
        </p:nvSpPr>
        <p:spPr>
          <a:xfrm>
            <a:off x="768096" y="2363725"/>
            <a:ext cx="7388352" cy="3101983"/>
          </a:xfrm>
        </p:spPr>
        <p:txBody>
          <a:bodyPr>
            <a:noAutofit/>
          </a:bodyPr>
          <a:lstStyle/>
          <a:p>
            <a:r>
              <a:rPr lang="en-US" sz="1800" b="1" dirty="0"/>
              <a:t>Jake Ross (</a:t>
            </a:r>
            <a:r>
              <a:rPr lang="en-US" sz="1800" b="1" dirty="0" smtClean="0"/>
              <a:t>NMBGMR): </a:t>
            </a:r>
            <a:r>
              <a:rPr lang="en-US" sz="1800" dirty="0"/>
              <a:t>Technical lead - infrastructure design / testing; help select contract services for specific roles</a:t>
            </a:r>
          </a:p>
          <a:p>
            <a:r>
              <a:rPr lang="en-US" sz="1800" b="1" dirty="0"/>
              <a:t>Andrew </a:t>
            </a:r>
            <a:r>
              <a:rPr lang="en-US" sz="1800" b="1" dirty="0" smtClean="0"/>
              <a:t>Padilla (</a:t>
            </a:r>
            <a:r>
              <a:rPr lang="en-US" sz="1800" b="1" dirty="0" err="1" smtClean="0"/>
              <a:t>Datacequia</a:t>
            </a:r>
            <a:r>
              <a:rPr lang="en-US" sz="1800" b="1" dirty="0" smtClean="0"/>
              <a:t>): </a:t>
            </a:r>
            <a:r>
              <a:rPr lang="en-US" sz="1800" dirty="0"/>
              <a:t>IT Team lead - help orchestrate agencies IT people / needs for vision;  help select contract services for specific roles</a:t>
            </a:r>
          </a:p>
          <a:p>
            <a:r>
              <a:rPr lang="en-US" sz="1800" b="1" dirty="0"/>
              <a:t>Kyle </a:t>
            </a:r>
            <a:r>
              <a:rPr lang="en-US" sz="1800" b="1" dirty="0" err="1"/>
              <a:t>Onda</a:t>
            </a:r>
            <a:r>
              <a:rPr lang="en-US" sz="1800" b="1" dirty="0"/>
              <a:t> (IOW): </a:t>
            </a:r>
            <a:r>
              <a:rPr lang="en-US" sz="1800" dirty="0"/>
              <a:t>Support / review /national ideas</a:t>
            </a:r>
          </a:p>
          <a:p>
            <a:r>
              <a:rPr lang="en-US" sz="1800" b="1" dirty="0"/>
              <a:t>Jeanine </a:t>
            </a:r>
            <a:r>
              <a:rPr lang="en-US" sz="1800" b="1" dirty="0" err="1"/>
              <a:t>McGann</a:t>
            </a:r>
            <a:r>
              <a:rPr lang="en-US" sz="1800" b="1" dirty="0"/>
              <a:t> (NMBGMR): </a:t>
            </a:r>
            <a:r>
              <a:rPr lang="en-US" sz="1800" dirty="0"/>
              <a:t>database support, testing, CKAN / data host support</a:t>
            </a:r>
          </a:p>
          <a:p>
            <a:r>
              <a:rPr lang="en-US" sz="1800" b="1" dirty="0" smtClean="0"/>
              <a:t>Brian Keller and Su Zhang (EDAC): </a:t>
            </a:r>
            <a:r>
              <a:rPr lang="en-US" sz="1800" dirty="0"/>
              <a:t>CKAN / data host support / interactive maps</a:t>
            </a:r>
          </a:p>
          <a:p>
            <a:r>
              <a:rPr lang="en-US" sz="1800" b="1" dirty="0" smtClean="0"/>
              <a:t>Chip </a:t>
            </a:r>
            <a:r>
              <a:rPr lang="en-US" sz="1800" b="1" dirty="0"/>
              <a:t>Cooper: </a:t>
            </a:r>
            <a:r>
              <a:rPr lang="en-US" sz="1800" dirty="0"/>
              <a:t>Web design </a:t>
            </a:r>
            <a:r>
              <a:rPr lang="en-US" sz="1800" dirty="0" smtClean="0"/>
              <a:t>(WordPress)</a:t>
            </a:r>
            <a:endParaRPr lang="en-US" sz="1800" dirty="0"/>
          </a:p>
        </p:txBody>
      </p:sp>
    </p:spTree>
    <p:extLst>
      <p:ext uri="{BB962C8B-B14F-4D97-AF65-F5344CB8AC3E}">
        <p14:creationId xmlns:p14="http://schemas.microsoft.com/office/powerpoint/2010/main" val="32950963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9">
            <a:extLst>
              <a:ext uri="{FF2B5EF4-FFF2-40B4-BE49-F238E27FC236}">
                <a16:creationId xmlns:a16="http://schemas.microsoft.com/office/drawing/2014/main" xmlns="" id="{CEAD0FD2-AF9A-4626-A717-49B022352D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857251"/>
            <a:ext cx="4569713"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xmlns="" id="{365A8AD9-4279-0C40-8CB0-149E758A9FA7}"/>
              </a:ext>
            </a:extLst>
          </p:cNvPr>
          <p:cNvSpPr>
            <a:spLocks noGrp="1"/>
          </p:cNvSpPr>
          <p:nvPr>
            <p:ph type="ctrTitle"/>
          </p:nvPr>
        </p:nvSpPr>
        <p:spPr>
          <a:xfrm>
            <a:off x="603504" y="2647308"/>
            <a:ext cx="3364992" cy="1234440"/>
          </a:xfrm>
        </p:spPr>
        <p:txBody>
          <a:bodyPr>
            <a:normAutofit fontScale="90000"/>
          </a:bodyPr>
          <a:lstStyle/>
          <a:p>
            <a:r>
              <a:rPr lang="en-US" sz="2400" dirty="0"/>
              <a:t>Directing Agencies Update</a:t>
            </a:r>
          </a:p>
        </p:txBody>
      </p:sp>
      <p:sp>
        <p:nvSpPr>
          <p:cNvPr id="3" name="Subtitle 2">
            <a:extLst>
              <a:ext uri="{FF2B5EF4-FFF2-40B4-BE49-F238E27FC236}">
                <a16:creationId xmlns:a16="http://schemas.microsoft.com/office/drawing/2014/main" xmlns="" id="{6C53022E-AA69-0A4C-A926-435AAD618F11}"/>
              </a:ext>
            </a:extLst>
          </p:cNvPr>
          <p:cNvSpPr>
            <a:spLocks noGrp="1"/>
          </p:cNvSpPr>
          <p:nvPr>
            <p:ph type="subTitle" idx="1"/>
          </p:nvPr>
        </p:nvSpPr>
        <p:spPr>
          <a:xfrm>
            <a:off x="861461" y="4121658"/>
            <a:ext cx="2849078" cy="929921"/>
          </a:xfrm>
        </p:spPr>
        <p:txBody>
          <a:bodyPr>
            <a:normAutofit/>
          </a:bodyPr>
          <a:lstStyle/>
          <a:p>
            <a:r>
              <a:rPr lang="en-US" sz="1350" dirty="0">
                <a:solidFill>
                  <a:srgbClr val="FFFFFF"/>
                </a:solidFill>
              </a:rPr>
              <a:t>August 12, 2020</a:t>
            </a:r>
          </a:p>
          <a:p>
            <a:r>
              <a:rPr lang="en-US" sz="1350" dirty="0">
                <a:solidFill>
                  <a:srgbClr val="FFFFFF"/>
                </a:solidFill>
              </a:rPr>
              <a:t>Jeri Sullivan Graham</a:t>
            </a:r>
          </a:p>
          <a:p>
            <a:r>
              <a:rPr lang="en-US" sz="1350" dirty="0">
                <a:solidFill>
                  <a:srgbClr val="FFFFFF"/>
                </a:solidFill>
              </a:rPr>
              <a:t>Water Data </a:t>
            </a:r>
            <a:r>
              <a:rPr lang="en-US" sz="1350" dirty="0" smtClean="0">
                <a:solidFill>
                  <a:srgbClr val="FFFFFF"/>
                </a:solidFill>
              </a:rPr>
              <a:t>Specialist</a:t>
            </a:r>
          </a:p>
          <a:p>
            <a:endParaRPr lang="en-US" sz="1350" dirty="0" smtClean="0">
              <a:solidFill>
                <a:srgbClr val="FFFFFF"/>
              </a:solidFill>
            </a:endParaRPr>
          </a:p>
          <a:p>
            <a:endParaRPr lang="en-US" sz="1350" dirty="0">
              <a:solidFill>
                <a:srgbClr val="FFFFFF"/>
              </a:solidFill>
            </a:endParaRPr>
          </a:p>
        </p:txBody>
      </p:sp>
      <p:sp useBgFill="1">
        <p:nvSpPr>
          <p:cNvPr id="17" name="Rectangle 11">
            <a:extLst>
              <a:ext uri="{FF2B5EF4-FFF2-40B4-BE49-F238E27FC236}">
                <a16:creationId xmlns:a16="http://schemas.microsoft.com/office/drawing/2014/main" xmlns="" id="{639AF048-01BF-4742-B8D3-428C27C158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72001" y="857250"/>
            <a:ext cx="4571999"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5" name="Picture 4">
            <a:extLst>
              <a:ext uri="{FF2B5EF4-FFF2-40B4-BE49-F238E27FC236}">
                <a16:creationId xmlns:a16="http://schemas.microsoft.com/office/drawing/2014/main" xmlns="" id="{6DFBFD5B-8821-1243-A3E9-C76F1E200A58}"/>
              </a:ext>
            </a:extLst>
          </p:cNvPr>
          <p:cNvPicPr>
            <a:picLocks noChangeAspect="1"/>
          </p:cNvPicPr>
          <p:nvPr/>
        </p:nvPicPr>
        <p:blipFill>
          <a:blip r:embed="rId3"/>
          <a:stretch>
            <a:fillRect/>
          </a:stretch>
        </p:blipFill>
        <p:spPr>
          <a:xfrm>
            <a:off x="5049772" y="2660435"/>
            <a:ext cx="3614168" cy="1301100"/>
          </a:xfrm>
          <a:prstGeom prst="rect">
            <a:avLst/>
          </a:prstGeom>
        </p:spPr>
      </p:pic>
      <p:pic>
        <p:nvPicPr>
          <p:cNvPr id="4" name="Picture 3">
            <a:extLst>
              <a:ext uri="{FF2B5EF4-FFF2-40B4-BE49-F238E27FC236}">
                <a16:creationId xmlns:a16="http://schemas.microsoft.com/office/drawing/2014/main" xmlns="" id="{8D92976E-238F-A541-B2EF-26208433A0E8}"/>
              </a:ext>
            </a:extLst>
          </p:cNvPr>
          <p:cNvPicPr>
            <a:picLocks noChangeAspect="1"/>
          </p:cNvPicPr>
          <p:nvPr/>
        </p:nvPicPr>
        <p:blipFill>
          <a:blip r:embed="rId4"/>
          <a:stretch>
            <a:fillRect/>
          </a:stretch>
        </p:blipFill>
        <p:spPr>
          <a:xfrm>
            <a:off x="0" y="857250"/>
            <a:ext cx="9144000" cy="962025"/>
          </a:xfrm>
          <a:prstGeom prst="rect">
            <a:avLst/>
          </a:prstGeom>
        </p:spPr>
      </p:pic>
    </p:spTree>
    <p:extLst>
      <p:ext uri="{BB962C8B-B14F-4D97-AF65-F5344CB8AC3E}">
        <p14:creationId xmlns:p14="http://schemas.microsoft.com/office/powerpoint/2010/main" val="5081221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omputer screen&#10;&#10;Description automatically generated">
            <a:extLst>
              <a:ext uri="{FF2B5EF4-FFF2-40B4-BE49-F238E27FC236}">
                <a16:creationId xmlns:a16="http://schemas.microsoft.com/office/drawing/2014/main" xmlns="" id="{594A1D78-476F-C146-BEFB-CFBC72F9802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7960" y="155943"/>
            <a:ext cx="8676423" cy="6613451"/>
          </a:xfrm>
          <a:prstGeom prst="rect">
            <a:avLst/>
          </a:prstGeom>
        </p:spPr>
      </p:pic>
    </p:spTree>
    <p:extLst>
      <p:ext uri="{BB962C8B-B14F-4D97-AF65-F5344CB8AC3E}">
        <p14:creationId xmlns:p14="http://schemas.microsoft.com/office/powerpoint/2010/main" val="42733374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4BD318-5918-1A49-8528-BD36B7EF4CB6}"/>
              </a:ext>
            </a:extLst>
          </p:cNvPr>
          <p:cNvSpPr>
            <a:spLocks noGrp="1"/>
          </p:cNvSpPr>
          <p:nvPr>
            <p:ph type="title"/>
          </p:nvPr>
        </p:nvSpPr>
        <p:spPr/>
        <p:txBody>
          <a:bodyPr/>
          <a:lstStyle/>
          <a:p>
            <a:r>
              <a:rPr lang="en-US" dirty="0"/>
              <a:t>Website launch!</a:t>
            </a:r>
          </a:p>
        </p:txBody>
      </p:sp>
      <p:sp>
        <p:nvSpPr>
          <p:cNvPr id="3" name="Content Placeholder 2">
            <a:extLst>
              <a:ext uri="{FF2B5EF4-FFF2-40B4-BE49-F238E27FC236}">
                <a16:creationId xmlns:a16="http://schemas.microsoft.com/office/drawing/2014/main" xmlns="" id="{D5377804-661C-D344-BC88-0FFCEB83C7A0}"/>
              </a:ext>
            </a:extLst>
          </p:cNvPr>
          <p:cNvSpPr>
            <a:spLocks noGrp="1"/>
          </p:cNvSpPr>
          <p:nvPr>
            <p:ph idx="1"/>
          </p:nvPr>
        </p:nvSpPr>
        <p:spPr>
          <a:xfrm>
            <a:off x="1616645" y="2658573"/>
            <a:ext cx="5797296" cy="2441448"/>
          </a:xfrm>
        </p:spPr>
        <p:txBody>
          <a:bodyPr>
            <a:noAutofit/>
          </a:bodyPr>
          <a:lstStyle/>
          <a:p>
            <a:r>
              <a:rPr lang="en-US" sz="1600" dirty="0"/>
              <a:t>We launched our new website in late July. </a:t>
            </a:r>
          </a:p>
          <a:p>
            <a:r>
              <a:rPr lang="en-US" sz="1600" dirty="0">
                <a:hlinkClick r:id="rId2"/>
              </a:rPr>
              <a:t>https://newmexicowaterdata.org</a:t>
            </a:r>
            <a:endParaRPr lang="en-US" sz="1600" dirty="0"/>
          </a:p>
          <a:p>
            <a:r>
              <a:rPr lang="en-US" sz="1600" dirty="0"/>
              <a:t>Site offers a rich view of data, background, project achievements, news, and information related to water data and to FAIR and Open Data dissemination.</a:t>
            </a:r>
          </a:p>
          <a:p>
            <a:r>
              <a:rPr lang="en-US" sz="1600" dirty="0"/>
              <a:t>Continues links to the CKAN data inventory hosted by EDAC @ UNM</a:t>
            </a:r>
          </a:p>
          <a:p>
            <a:r>
              <a:rPr lang="en-US" sz="1600" dirty="0"/>
              <a:t>We invite you to test it out. Let us know if you cannot find what you are looking for!</a:t>
            </a:r>
          </a:p>
          <a:p>
            <a:r>
              <a:rPr lang="en-US" sz="1600" dirty="0"/>
              <a:t>Please send us your information, news, events, and data for inclusion.</a:t>
            </a:r>
          </a:p>
          <a:p>
            <a:endParaRPr lang="en-US" sz="1600" dirty="0"/>
          </a:p>
        </p:txBody>
      </p:sp>
    </p:spTree>
    <p:extLst>
      <p:ext uri="{BB962C8B-B14F-4D97-AF65-F5344CB8AC3E}">
        <p14:creationId xmlns:p14="http://schemas.microsoft.com/office/powerpoint/2010/main" val="34119007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E12C5B-9BCD-114D-AAA5-7142335B028F}"/>
              </a:ext>
            </a:extLst>
          </p:cNvPr>
          <p:cNvSpPr>
            <a:spLocks noGrp="1"/>
          </p:cNvSpPr>
          <p:nvPr>
            <p:ph type="title"/>
          </p:nvPr>
        </p:nvSpPr>
        <p:spPr/>
        <p:txBody>
          <a:bodyPr/>
          <a:lstStyle/>
          <a:p>
            <a:r>
              <a:rPr lang="en-US" dirty="0"/>
              <a:t>Bureau of Rec – Pecos Project Award</a:t>
            </a:r>
          </a:p>
        </p:txBody>
      </p:sp>
      <p:sp>
        <p:nvSpPr>
          <p:cNvPr id="3" name="Content Placeholder 2">
            <a:extLst>
              <a:ext uri="{FF2B5EF4-FFF2-40B4-BE49-F238E27FC236}">
                <a16:creationId xmlns:a16="http://schemas.microsoft.com/office/drawing/2014/main" xmlns="" id="{75DFAFF3-2323-1745-B484-06CD34D1CD0B}"/>
              </a:ext>
            </a:extLst>
          </p:cNvPr>
          <p:cNvSpPr>
            <a:spLocks noGrp="1"/>
          </p:cNvSpPr>
          <p:nvPr>
            <p:ph idx="1"/>
          </p:nvPr>
        </p:nvSpPr>
        <p:spPr>
          <a:xfrm>
            <a:off x="1261241" y="2725464"/>
            <a:ext cx="6526925" cy="2551767"/>
          </a:xfrm>
        </p:spPr>
        <p:txBody>
          <a:bodyPr>
            <a:noAutofit/>
          </a:bodyPr>
          <a:lstStyle/>
          <a:p>
            <a:r>
              <a:rPr lang="en-US" sz="1600" dirty="0" err="1"/>
              <a:t>BoR</a:t>
            </a:r>
            <a:r>
              <a:rPr lang="en-US" sz="1600" dirty="0"/>
              <a:t> </a:t>
            </a:r>
            <a:r>
              <a:rPr lang="en-US" sz="1600" dirty="0" err="1" smtClean="0"/>
              <a:t>WaterSMART</a:t>
            </a:r>
            <a:r>
              <a:rPr lang="en-US" sz="1600" dirty="0" smtClean="0"/>
              <a:t> </a:t>
            </a:r>
            <a:r>
              <a:rPr lang="en-US" sz="1600" dirty="0"/>
              <a:t>proposal call in 2019</a:t>
            </a:r>
          </a:p>
          <a:p>
            <a:r>
              <a:rPr lang="en-US" sz="1600" dirty="0"/>
              <a:t>Awarded early summer 2020– contract negotiations just finalized</a:t>
            </a:r>
          </a:p>
          <a:p>
            <a:r>
              <a:rPr lang="en-US" sz="1600" dirty="0"/>
              <a:t>$300k matched by State funding in-house at the Bureau – 3-year project</a:t>
            </a:r>
          </a:p>
          <a:p>
            <a:r>
              <a:rPr lang="en-US" sz="1600" dirty="0" err="1" smtClean="0"/>
              <a:t>WaterSMART</a:t>
            </a:r>
            <a:r>
              <a:rPr lang="en-US" sz="1600" dirty="0" smtClean="0"/>
              <a:t> </a:t>
            </a:r>
            <a:r>
              <a:rPr lang="en-US" sz="1600" dirty="0"/>
              <a:t>program aims to “improve access to and use of water resources data” for improved management and decision making.</a:t>
            </a:r>
          </a:p>
          <a:p>
            <a:r>
              <a:rPr lang="en-US" sz="1600" dirty="0"/>
              <a:t>The Pecos project within the WDI will: support development and implementation of a pilot project for improving management of local ground water and surface water data in the lower Pecos Valley.</a:t>
            </a:r>
          </a:p>
          <a:p>
            <a:r>
              <a:rPr lang="en-US" sz="1600" dirty="0"/>
              <a:t>The pilot will then become a model for regional data integration and tool development for other regions of New Mexico</a:t>
            </a:r>
          </a:p>
          <a:p>
            <a:endParaRPr lang="en-US" sz="1600" dirty="0"/>
          </a:p>
        </p:txBody>
      </p:sp>
    </p:spTree>
    <p:extLst>
      <p:ext uri="{BB962C8B-B14F-4D97-AF65-F5344CB8AC3E}">
        <p14:creationId xmlns:p14="http://schemas.microsoft.com/office/powerpoint/2010/main" val="1196756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D030D8-04E2-374A-99AB-98C36790C179}"/>
              </a:ext>
            </a:extLst>
          </p:cNvPr>
          <p:cNvSpPr>
            <a:spLocks noGrp="1"/>
          </p:cNvSpPr>
          <p:nvPr>
            <p:ph type="title"/>
          </p:nvPr>
        </p:nvSpPr>
        <p:spPr/>
        <p:txBody>
          <a:bodyPr/>
          <a:lstStyle/>
          <a:p>
            <a:r>
              <a:rPr lang="en-US" dirty="0"/>
              <a:t>Partners and Next Steps</a:t>
            </a:r>
          </a:p>
        </p:txBody>
      </p:sp>
      <p:sp>
        <p:nvSpPr>
          <p:cNvPr id="3" name="Content Placeholder 2">
            <a:extLst>
              <a:ext uri="{FF2B5EF4-FFF2-40B4-BE49-F238E27FC236}">
                <a16:creationId xmlns:a16="http://schemas.microsoft.com/office/drawing/2014/main" xmlns="" id="{67705DE2-4DAB-0E46-A34B-2050434C0CAE}"/>
              </a:ext>
            </a:extLst>
          </p:cNvPr>
          <p:cNvSpPr>
            <a:spLocks noGrp="1"/>
          </p:cNvSpPr>
          <p:nvPr>
            <p:ph sz="half" idx="1"/>
          </p:nvPr>
        </p:nvSpPr>
        <p:spPr>
          <a:xfrm>
            <a:off x="591207" y="2670284"/>
            <a:ext cx="3980793" cy="2995448"/>
          </a:xfrm>
        </p:spPr>
        <p:txBody>
          <a:bodyPr>
            <a:noAutofit/>
          </a:bodyPr>
          <a:lstStyle/>
          <a:p>
            <a:r>
              <a:rPr lang="en-US" sz="1600" dirty="0"/>
              <a:t>Partners: Pecos Valley Artesian Conservation District;  NM OSE;  NM ISC; Internet of Water (Duke University</a:t>
            </a:r>
            <a:r>
              <a:rPr lang="en-US" sz="1600" dirty="0" smtClean="0"/>
              <a:t>), EDAC</a:t>
            </a:r>
            <a:endParaRPr lang="en-US" sz="1600" dirty="0"/>
          </a:p>
          <a:p>
            <a:r>
              <a:rPr lang="en-US" sz="1600" dirty="0"/>
              <a:t>Year 1:  </a:t>
            </a:r>
            <a:r>
              <a:rPr lang="en-US" sz="1600" i="1" dirty="0"/>
              <a:t>Data Discovery and Consensus Building.</a:t>
            </a:r>
            <a:r>
              <a:rPr lang="en-US" sz="1600" dirty="0"/>
              <a:t> Understanding local and regional priorities, needs, and challenges; Develop project management plans</a:t>
            </a:r>
          </a:p>
          <a:p>
            <a:r>
              <a:rPr lang="en-US" sz="1600" dirty="0"/>
              <a:t>Year 2:  </a:t>
            </a:r>
            <a:r>
              <a:rPr lang="en-US" sz="1600" i="1" dirty="0"/>
              <a:t>Implement improved data collection tools </a:t>
            </a:r>
            <a:r>
              <a:rPr lang="en-US" sz="1600" dirty="0"/>
              <a:t>and data management solutions.  Align with FAIR data principles.</a:t>
            </a:r>
          </a:p>
          <a:p>
            <a:r>
              <a:rPr lang="en-US" sz="1600" dirty="0"/>
              <a:t>Year 3</a:t>
            </a:r>
            <a:r>
              <a:rPr lang="en-US" sz="1600" i="1" dirty="0"/>
              <a:t>:  Fine-tune workflow </a:t>
            </a:r>
            <a:r>
              <a:rPr lang="en-US" sz="1600" dirty="0"/>
              <a:t>of data collection, ingestion, and management. </a:t>
            </a:r>
            <a:r>
              <a:rPr lang="en-US" sz="1600" i="1" dirty="0"/>
              <a:t>Improve decision support tools and data visualization</a:t>
            </a:r>
            <a:r>
              <a:rPr lang="en-US" sz="1600" dirty="0"/>
              <a:t>;  </a:t>
            </a:r>
            <a:r>
              <a:rPr lang="en-US" sz="1600" i="1" dirty="0"/>
              <a:t>disseminate results</a:t>
            </a:r>
            <a:r>
              <a:rPr lang="en-US" sz="1600" dirty="0"/>
              <a:t> and lessons learned.</a:t>
            </a:r>
          </a:p>
        </p:txBody>
      </p:sp>
      <p:pic>
        <p:nvPicPr>
          <p:cNvPr id="1026" name="Picture 2">
            <a:extLst>
              <a:ext uri="{FF2B5EF4-FFF2-40B4-BE49-F238E27FC236}">
                <a16:creationId xmlns:a16="http://schemas.microsoft.com/office/drawing/2014/main" xmlns="" id="{F0BA1AB3-AB81-9040-A82C-E9C1BA4CA09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52646" y="2512839"/>
            <a:ext cx="3038258" cy="3381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3907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WDI System architecture</a:t>
            </a:r>
            <a:endParaRPr lang="en-US" dirty="0"/>
          </a:p>
        </p:txBody>
      </p:sp>
      <p:sp>
        <p:nvSpPr>
          <p:cNvPr id="3" name="Content Placeholder 2"/>
          <p:cNvSpPr>
            <a:spLocks noGrp="1"/>
          </p:cNvSpPr>
          <p:nvPr>
            <p:ph sz="half" idx="1"/>
          </p:nvPr>
        </p:nvSpPr>
        <p:spPr>
          <a:xfrm>
            <a:off x="2880555" y="2361598"/>
            <a:ext cx="3203828" cy="3101982"/>
          </a:xfrm>
        </p:spPr>
        <p:txBody>
          <a:bodyPr>
            <a:normAutofit/>
          </a:bodyPr>
          <a:lstStyle/>
          <a:p>
            <a:pPr marL="0" indent="0">
              <a:buNone/>
            </a:pPr>
            <a:r>
              <a:rPr lang="en-US" sz="1800" dirty="0" smtClean="0"/>
              <a:t>Jake Ross, NMBGMR, presenter</a:t>
            </a:r>
            <a:endParaRPr lang="en-US" sz="1800" dirty="0"/>
          </a:p>
        </p:txBody>
      </p:sp>
      <p:pic>
        <p:nvPicPr>
          <p:cNvPr id="5" name="Content Placeholder 4"/>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2918598" y="2794370"/>
            <a:ext cx="3127741" cy="4170322"/>
          </a:xfrm>
        </p:spPr>
      </p:pic>
    </p:spTree>
    <p:extLst>
      <p:ext uri="{BB962C8B-B14F-4D97-AF65-F5344CB8AC3E}">
        <p14:creationId xmlns:p14="http://schemas.microsoft.com/office/powerpoint/2010/main" val="21432359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758B831-B2A0-43FD-AD0F-BB7050FBB137}"/>
              </a:ext>
            </a:extLst>
          </p:cNvPr>
          <p:cNvSpPr>
            <a:spLocks noGrp="1"/>
          </p:cNvSpPr>
          <p:nvPr>
            <p:ph type="ctrTitle"/>
          </p:nvPr>
        </p:nvSpPr>
        <p:spPr/>
        <p:txBody>
          <a:bodyPr/>
          <a:lstStyle/>
          <a:p>
            <a:r>
              <a:rPr lang="en-US" dirty="0"/>
              <a:t>Technical Working Group Update</a:t>
            </a:r>
          </a:p>
        </p:txBody>
      </p:sp>
      <p:sp>
        <p:nvSpPr>
          <p:cNvPr id="3" name="Subtitle 2">
            <a:extLst>
              <a:ext uri="{FF2B5EF4-FFF2-40B4-BE49-F238E27FC236}">
                <a16:creationId xmlns="" xmlns:a16="http://schemas.microsoft.com/office/drawing/2014/main" id="{019D0AEE-0BF1-4782-8B6A-D787177B34F5}"/>
              </a:ext>
            </a:extLst>
          </p:cNvPr>
          <p:cNvSpPr>
            <a:spLocks noGrp="1"/>
          </p:cNvSpPr>
          <p:nvPr>
            <p:ph type="subTitle" idx="1"/>
          </p:nvPr>
        </p:nvSpPr>
        <p:spPr/>
        <p:txBody>
          <a:bodyPr/>
          <a:lstStyle/>
          <a:p>
            <a:r>
              <a:rPr lang="en-US" dirty="0"/>
              <a:t>August 12, </a:t>
            </a:r>
            <a:r>
              <a:rPr lang="en-US" dirty="0" smtClean="0"/>
              <a:t>2020</a:t>
            </a:r>
          </a:p>
          <a:p>
            <a:endParaRPr lang="en-US" dirty="0"/>
          </a:p>
          <a:p>
            <a:r>
              <a:rPr lang="en-US" dirty="0" err="1" smtClean="0"/>
              <a:t>Thushara</a:t>
            </a:r>
            <a:r>
              <a:rPr lang="en-US" dirty="0" smtClean="0"/>
              <a:t> </a:t>
            </a:r>
            <a:r>
              <a:rPr lang="en-US" dirty="0" err="1" smtClean="0"/>
              <a:t>Gunda</a:t>
            </a:r>
            <a:r>
              <a:rPr lang="en-US" dirty="0" smtClean="0"/>
              <a:t>, Sandia National Laboratories</a:t>
            </a:r>
          </a:p>
          <a:p>
            <a:r>
              <a:rPr lang="en-US" dirty="0" smtClean="0"/>
              <a:t>Technical Working Group Lead</a:t>
            </a:r>
          </a:p>
          <a:p>
            <a:endParaRPr lang="en-US" dirty="0"/>
          </a:p>
        </p:txBody>
      </p:sp>
    </p:spTree>
    <p:extLst>
      <p:ext uri="{BB962C8B-B14F-4D97-AF65-F5344CB8AC3E}">
        <p14:creationId xmlns:p14="http://schemas.microsoft.com/office/powerpoint/2010/main" val="14920181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6">
            <a:extLst>
              <a:ext uri="{FF2B5EF4-FFF2-40B4-BE49-F238E27FC236}">
                <a16:creationId xmlns="" xmlns:a16="http://schemas.microsoft.com/office/drawing/2014/main" id="{218CB271-187D-4A7F-8883-84052A51061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4350" y="3439681"/>
            <a:ext cx="3886200" cy="2491486"/>
          </a:xfrm>
          <a:prstGeom prst="rect">
            <a:avLst/>
          </a:prstGeom>
        </p:spPr>
      </p:pic>
      <p:sp>
        <p:nvSpPr>
          <p:cNvPr id="2" name="Title 1">
            <a:extLst>
              <a:ext uri="{FF2B5EF4-FFF2-40B4-BE49-F238E27FC236}">
                <a16:creationId xmlns="" xmlns:a16="http://schemas.microsoft.com/office/drawing/2014/main" id="{FAA41E73-5E8F-43DA-8DE8-F94CC4B73DEA}"/>
              </a:ext>
            </a:extLst>
          </p:cNvPr>
          <p:cNvSpPr>
            <a:spLocks noGrp="1"/>
          </p:cNvSpPr>
          <p:nvPr>
            <p:ph type="title"/>
          </p:nvPr>
        </p:nvSpPr>
        <p:spPr/>
        <p:txBody>
          <a:bodyPr/>
          <a:lstStyle/>
          <a:p>
            <a:r>
              <a:rPr lang="en-US" dirty="0"/>
              <a:t>Who are we?			What do we do?</a:t>
            </a:r>
          </a:p>
        </p:txBody>
      </p:sp>
      <p:sp>
        <p:nvSpPr>
          <p:cNvPr id="4" name="Content Placeholder 3">
            <a:extLst>
              <a:ext uri="{FF2B5EF4-FFF2-40B4-BE49-F238E27FC236}">
                <a16:creationId xmlns="" xmlns:a16="http://schemas.microsoft.com/office/drawing/2014/main" id="{D3337DDF-5103-44AB-BD56-12AD81922C83}"/>
              </a:ext>
            </a:extLst>
          </p:cNvPr>
          <p:cNvSpPr>
            <a:spLocks noGrp="1"/>
          </p:cNvSpPr>
          <p:nvPr>
            <p:ph sz="half" idx="1"/>
          </p:nvPr>
        </p:nvSpPr>
        <p:spPr/>
        <p:txBody>
          <a:bodyPr/>
          <a:lstStyle/>
          <a:p>
            <a:pPr marL="0" indent="0">
              <a:buNone/>
            </a:pPr>
            <a:r>
              <a:rPr lang="en-US" dirty="0"/>
              <a:t>Technical staff or researchers that collect, publish, and maintain data. Our roles range from research, database, IT, to GIS.</a:t>
            </a:r>
          </a:p>
          <a:p>
            <a:endParaRPr lang="en-US" dirty="0"/>
          </a:p>
        </p:txBody>
      </p:sp>
      <p:sp>
        <p:nvSpPr>
          <p:cNvPr id="3" name="Content Placeholder 2">
            <a:extLst>
              <a:ext uri="{FF2B5EF4-FFF2-40B4-BE49-F238E27FC236}">
                <a16:creationId xmlns="" xmlns:a16="http://schemas.microsoft.com/office/drawing/2014/main" id="{3A134B94-6E8A-4F8B-9D48-C0A51B66A4F8}"/>
              </a:ext>
            </a:extLst>
          </p:cNvPr>
          <p:cNvSpPr>
            <a:spLocks noGrp="1"/>
          </p:cNvSpPr>
          <p:nvPr>
            <p:ph sz="half" idx="2"/>
          </p:nvPr>
        </p:nvSpPr>
        <p:spPr>
          <a:xfrm>
            <a:off x="4747586" y="2226469"/>
            <a:ext cx="3886200" cy="3263504"/>
          </a:xfrm>
        </p:spPr>
        <p:txBody>
          <a:bodyPr/>
          <a:lstStyle/>
          <a:p>
            <a:pPr marL="0" indent="0">
              <a:buNone/>
            </a:pPr>
            <a:r>
              <a:rPr lang="en-US" dirty="0"/>
              <a:t>Guide development of data standards, help evaluate technical needs/software, and assist with completion of data inventory.</a:t>
            </a:r>
          </a:p>
          <a:p>
            <a:pPr marL="0" indent="0">
              <a:buNone/>
            </a:pPr>
            <a:endParaRPr lang="en-US" dirty="0"/>
          </a:p>
          <a:p>
            <a:pPr marL="0" indent="0">
              <a:buNone/>
            </a:pPr>
            <a:r>
              <a:rPr lang="en-US" dirty="0"/>
              <a:t>Activities influenced by the needs of the software developers working group and the data users working group.</a:t>
            </a:r>
          </a:p>
        </p:txBody>
      </p:sp>
      <p:sp>
        <p:nvSpPr>
          <p:cNvPr id="7" name="Rectangle: Rounded Corners 6">
            <a:extLst>
              <a:ext uri="{FF2B5EF4-FFF2-40B4-BE49-F238E27FC236}">
                <a16:creationId xmlns="" xmlns:a16="http://schemas.microsoft.com/office/drawing/2014/main" id="{59B93017-280B-4EF7-867C-DE91C61BA4BF}"/>
              </a:ext>
            </a:extLst>
          </p:cNvPr>
          <p:cNvSpPr/>
          <p:nvPr/>
        </p:nvSpPr>
        <p:spPr>
          <a:xfrm>
            <a:off x="975686" y="4393407"/>
            <a:ext cx="1238877" cy="714622"/>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8" name="TextBox 7">
            <a:extLst>
              <a:ext uri="{FF2B5EF4-FFF2-40B4-BE49-F238E27FC236}">
                <a16:creationId xmlns="" xmlns:a16="http://schemas.microsoft.com/office/drawing/2014/main" id="{0B3C7EE5-A30D-4E2C-A22A-DE88F11914B0}"/>
              </a:ext>
            </a:extLst>
          </p:cNvPr>
          <p:cNvSpPr txBox="1"/>
          <p:nvPr/>
        </p:nvSpPr>
        <p:spPr>
          <a:xfrm>
            <a:off x="1487412" y="5745429"/>
            <a:ext cx="2716834" cy="300082"/>
          </a:xfrm>
          <a:prstGeom prst="rect">
            <a:avLst/>
          </a:prstGeom>
          <a:noFill/>
        </p:spPr>
        <p:txBody>
          <a:bodyPr wrap="none" rtlCol="0">
            <a:spAutoFit/>
          </a:bodyPr>
          <a:lstStyle/>
          <a:p>
            <a:pPr defTabSz="685800"/>
            <a:r>
              <a:rPr lang="en-US" sz="1350" dirty="0">
                <a:solidFill>
                  <a:srgbClr val="FF0000"/>
                </a:solidFill>
              </a:rPr>
              <a:t>Replace figure with updated version</a:t>
            </a:r>
          </a:p>
        </p:txBody>
      </p:sp>
    </p:spTree>
    <p:extLst>
      <p:ext uri="{BB962C8B-B14F-4D97-AF65-F5344CB8AC3E}">
        <p14:creationId xmlns:p14="http://schemas.microsoft.com/office/powerpoint/2010/main" val="26131527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Later in the meeting</a:t>
            </a:r>
            <a:br>
              <a:rPr lang="en-US" dirty="0" smtClean="0"/>
            </a:br>
            <a:endParaRPr lang="en-US" dirty="0"/>
          </a:p>
        </p:txBody>
      </p:sp>
      <p:sp>
        <p:nvSpPr>
          <p:cNvPr id="4" name="Content Placeholder 2"/>
          <p:cNvSpPr>
            <a:spLocks noGrp="1"/>
          </p:cNvSpPr>
          <p:nvPr>
            <p:ph idx="1"/>
          </p:nvPr>
        </p:nvSpPr>
        <p:spPr/>
        <p:txBody>
          <a:bodyPr>
            <a:normAutofit fontScale="92500" lnSpcReduction="10000"/>
          </a:bodyPr>
          <a:lstStyle/>
          <a:p>
            <a:pPr marL="0" indent="0">
              <a:buNone/>
            </a:pPr>
            <a:r>
              <a:rPr lang="en-US" sz="2000" dirty="0" smtClean="0"/>
              <a:t>We will go around the screen listing of participants to give each person about 3 min to speak. </a:t>
            </a:r>
          </a:p>
          <a:p>
            <a:pPr marL="0" indent="0">
              <a:buNone/>
            </a:pPr>
            <a:endParaRPr lang="en-US" sz="2000" dirty="0"/>
          </a:p>
          <a:p>
            <a:pPr marL="0" indent="0">
              <a:buNone/>
            </a:pPr>
            <a:r>
              <a:rPr lang="en-US" sz="2000" dirty="0" smtClean="0"/>
              <a:t>Please plan to reflect on:</a:t>
            </a:r>
            <a:r>
              <a:rPr lang="en-US" sz="1600" dirty="0"/>
              <a:t/>
            </a:r>
            <a:br>
              <a:rPr lang="en-US" sz="1600" dirty="0"/>
            </a:br>
            <a:endParaRPr lang="en-US" sz="2000" dirty="0" smtClean="0"/>
          </a:p>
          <a:p>
            <a:r>
              <a:rPr lang="en-US" sz="2000" dirty="0" smtClean="0"/>
              <a:t>A few topics from today that you’d like to learn more about</a:t>
            </a:r>
          </a:p>
          <a:p>
            <a:r>
              <a:rPr lang="en-US" sz="2000" dirty="0" smtClean="0"/>
              <a:t>Questions, data, or ideas to provide to presenters</a:t>
            </a:r>
          </a:p>
          <a:p>
            <a:r>
              <a:rPr lang="en-US" sz="2000" dirty="0" smtClean="0"/>
              <a:t>What we are missing and how can we connect with it?</a:t>
            </a:r>
          </a:p>
          <a:p>
            <a:pPr marL="0" indent="0">
              <a:buNone/>
            </a:pPr>
            <a:endParaRPr lang="en-US" sz="1600" dirty="0"/>
          </a:p>
        </p:txBody>
      </p:sp>
    </p:spTree>
    <p:extLst>
      <p:ext uri="{BB962C8B-B14F-4D97-AF65-F5344CB8AC3E}">
        <p14:creationId xmlns:p14="http://schemas.microsoft.com/office/powerpoint/2010/main" val="37223216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FD34386-2548-48C2-A729-30FB0328FF17}"/>
              </a:ext>
            </a:extLst>
          </p:cNvPr>
          <p:cNvSpPr>
            <a:spLocks noGrp="1"/>
          </p:cNvSpPr>
          <p:nvPr>
            <p:ph type="title"/>
          </p:nvPr>
        </p:nvSpPr>
        <p:spPr/>
        <p:txBody>
          <a:bodyPr/>
          <a:lstStyle/>
          <a:p>
            <a:r>
              <a:rPr lang="en-US" dirty="0"/>
              <a:t>How do we do it?</a:t>
            </a:r>
          </a:p>
        </p:txBody>
      </p:sp>
      <p:sp>
        <p:nvSpPr>
          <p:cNvPr id="3" name="Content Placeholder 2">
            <a:extLst>
              <a:ext uri="{FF2B5EF4-FFF2-40B4-BE49-F238E27FC236}">
                <a16:creationId xmlns="" xmlns:a16="http://schemas.microsoft.com/office/drawing/2014/main" id="{B0FB35EA-F719-43D2-8416-DC43EDC4B0D9}"/>
              </a:ext>
            </a:extLst>
          </p:cNvPr>
          <p:cNvSpPr>
            <a:spLocks noGrp="1"/>
          </p:cNvSpPr>
          <p:nvPr>
            <p:ph idx="1"/>
          </p:nvPr>
        </p:nvSpPr>
        <p:spPr>
          <a:xfrm>
            <a:off x="628650" y="2226469"/>
            <a:ext cx="4261681" cy="3263504"/>
          </a:xfrm>
        </p:spPr>
        <p:txBody>
          <a:bodyPr>
            <a:normAutofit fontScale="92500"/>
          </a:bodyPr>
          <a:lstStyle/>
          <a:p>
            <a:r>
              <a:rPr lang="en-US" dirty="0"/>
              <a:t>Leverage existing resources &amp; standards </a:t>
            </a:r>
          </a:p>
          <a:p>
            <a:r>
              <a:rPr lang="en-US" dirty="0"/>
              <a:t>Discuss needs with the user groups and data owners </a:t>
            </a:r>
          </a:p>
          <a:p>
            <a:r>
              <a:rPr lang="en-US" dirty="0"/>
              <a:t>Document common understanding of NM-relevant datasets following FAIR practices </a:t>
            </a:r>
          </a:p>
          <a:p>
            <a:pPr marL="0" indent="0">
              <a:buNone/>
            </a:pPr>
            <a:r>
              <a:rPr lang="en-US" dirty="0">
                <a:sym typeface="Wingdings" panose="05000000000000000000" pitchFamily="2" charset="2"/>
              </a:rPr>
              <a:t></a:t>
            </a:r>
            <a:r>
              <a:rPr lang="en-US" dirty="0"/>
              <a:t>Reference for database design activities </a:t>
            </a:r>
          </a:p>
          <a:p>
            <a:pPr marL="0" indent="0">
              <a:buNone/>
            </a:pPr>
            <a:r>
              <a:rPr lang="en-US" dirty="0">
                <a:sym typeface="Wingdings" panose="05000000000000000000" pitchFamily="2" charset="2"/>
              </a:rPr>
              <a:t>E</a:t>
            </a:r>
            <a:r>
              <a:rPr lang="en-US" dirty="0"/>
              <a:t>ducational resource for local entities</a:t>
            </a:r>
          </a:p>
        </p:txBody>
      </p:sp>
      <p:pic>
        <p:nvPicPr>
          <p:cNvPr id="4" name="Picture 3">
            <a:extLst>
              <a:ext uri="{FF2B5EF4-FFF2-40B4-BE49-F238E27FC236}">
                <a16:creationId xmlns="" xmlns:a16="http://schemas.microsoft.com/office/drawing/2014/main" id="{A9564BC0-72A8-4CBB-A8EC-E241EB04FF7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58312" y="2103987"/>
            <a:ext cx="1565045" cy="888560"/>
          </a:xfrm>
          <a:prstGeom prst="rect">
            <a:avLst/>
          </a:prstGeom>
        </p:spPr>
      </p:pic>
      <p:grpSp>
        <p:nvGrpSpPr>
          <p:cNvPr id="7" name="Group 6">
            <a:extLst>
              <a:ext uri="{FF2B5EF4-FFF2-40B4-BE49-F238E27FC236}">
                <a16:creationId xmlns="" xmlns:a16="http://schemas.microsoft.com/office/drawing/2014/main" id="{543F9106-2A65-47C3-811F-86968E512951}"/>
              </a:ext>
            </a:extLst>
          </p:cNvPr>
          <p:cNvGrpSpPr/>
          <p:nvPr/>
        </p:nvGrpSpPr>
        <p:grpSpPr>
          <a:xfrm>
            <a:off x="5391991" y="2082005"/>
            <a:ext cx="1778000" cy="949700"/>
            <a:chOff x="7940842" y="1966118"/>
            <a:chExt cx="2370666" cy="1266267"/>
          </a:xfrm>
        </p:grpSpPr>
        <p:pic>
          <p:nvPicPr>
            <p:cNvPr id="5" name="Picture 4">
              <a:extLst>
                <a:ext uri="{FF2B5EF4-FFF2-40B4-BE49-F238E27FC236}">
                  <a16:creationId xmlns="" xmlns:a16="http://schemas.microsoft.com/office/drawing/2014/main" id="{8658595F-13F1-44C1-81F2-F12198190702}"/>
                </a:ext>
              </a:extLst>
            </p:cNvPr>
            <p:cNvPicPr>
              <a:picLocks noChangeAspect="1"/>
            </p:cNvPicPr>
            <p:nvPr/>
          </p:nvPicPr>
          <p:blipFill>
            <a:blip r:embed="rId4"/>
            <a:stretch>
              <a:fillRect/>
            </a:stretch>
          </p:blipFill>
          <p:spPr>
            <a:xfrm>
              <a:off x="8013031" y="1966118"/>
              <a:ext cx="2249781" cy="990836"/>
            </a:xfrm>
            <a:prstGeom prst="rect">
              <a:avLst/>
            </a:prstGeom>
          </p:spPr>
        </p:pic>
        <p:pic>
          <p:nvPicPr>
            <p:cNvPr id="6" name="Picture 5">
              <a:extLst>
                <a:ext uri="{FF2B5EF4-FFF2-40B4-BE49-F238E27FC236}">
                  <a16:creationId xmlns="" xmlns:a16="http://schemas.microsoft.com/office/drawing/2014/main" id="{0B2270C1-790B-446B-8EEF-58FDB95CB5D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40842" y="2956955"/>
              <a:ext cx="2370666" cy="275430"/>
            </a:xfrm>
            <a:prstGeom prst="rect">
              <a:avLst/>
            </a:prstGeom>
          </p:spPr>
        </p:pic>
      </p:grpSp>
      <p:pic>
        <p:nvPicPr>
          <p:cNvPr id="8" name="Picture 7">
            <a:extLst>
              <a:ext uri="{FF2B5EF4-FFF2-40B4-BE49-F238E27FC236}">
                <a16:creationId xmlns="" xmlns:a16="http://schemas.microsoft.com/office/drawing/2014/main" id="{B65376E3-28D8-464D-86DF-B5AADFB1F43A}"/>
              </a:ext>
            </a:extLst>
          </p:cNvPr>
          <p:cNvPicPr>
            <a:picLocks noChangeAspect="1"/>
          </p:cNvPicPr>
          <p:nvPr/>
        </p:nvPicPr>
        <p:blipFill>
          <a:blip r:embed="rId6"/>
          <a:stretch>
            <a:fillRect/>
          </a:stretch>
        </p:blipFill>
        <p:spPr>
          <a:xfrm>
            <a:off x="5112781" y="3343576"/>
            <a:ext cx="1928813" cy="385763"/>
          </a:xfrm>
          <a:prstGeom prst="rect">
            <a:avLst/>
          </a:prstGeom>
        </p:spPr>
      </p:pic>
      <p:grpSp>
        <p:nvGrpSpPr>
          <p:cNvPr id="11" name="Group 10">
            <a:extLst>
              <a:ext uri="{FF2B5EF4-FFF2-40B4-BE49-F238E27FC236}">
                <a16:creationId xmlns="" xmlns:a16="http://schemas.microsoft.com/office/drawing/2014/main" id="{079F1D02-119F-4F57-986D-D4C889C18DDE}"/>
              </a:ext>
            </a:extLst>
          </p:cNvPr>
          <p:cNvGrpSpPr/>
          <p:nvPr/>
        </p:nvGrpSpPr>
        <p:grpSpPr>
          <a:xfrm>
            <a:off x="6796562" y="3217503"/>
            <a:ext cx="2452656" cy="730792"/>
            <a:chOff x="7072061" y="4172529"/>
            <a:chExt cx="3270208" cy="974389"/>
          </a:xfrm>
        </p:grpSpPr>
        <p:pic>
          <p:nvPicPr>
            <p:cNvPr id="9" name="Picture 8">
              <a:extLst>
                <a:ext uri="{FF2B5EF4-FFF2-40B4-BE49-F238E27FC236}">
                  <a16:creationId xmlns="" xmlns:a16="http://schemas.microsoft.com/office/drawing/2014/main" id="{E5389818-ED36-4EC8-8510-4FFB82F9330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072061" y="4821021"/>
              <a:ext cx="3270208" cy="325897"/>
            </a:xfrm>
            <a:prstGeom prst="rect">
              <a:avLst/>
            </a:prstGeom>
          </p:spPr>
        </p:pic>
        <p:pic>
          <p:nvPicPr>
            <p:cNvPr id="10" name="Picture 9">
              <a:extLst>
                <a:ext uri="{FF2B5EF4-FFF2-40B4-BE49-F238E27FC236}">
                  <a16:creationId xmlns="" xmlns:a16="http://schemas.microsoft.com/office/drawing/2014/main" id="{367C4412-1268-418C-B09E-EB4FDF159D72}"/>
                </a:ext>
              </a:extLst>
            </p:cNvPr>
            <p:cNvPicPr>
              <a:picLocks noChangeAspect="1"/>
            </p:cNvPicPr>
            <p:nvPr/>
          </p:nvPicPr>
          <p:blipFill>
            <a:blip r:embed="rId8"/>
            <a:stretch>
              <a:fillRect/>
            </a:stretch>
          </p:blipFill>
          <p:spPr>
            <a:xfrm>
              <a:off x="7372098" y="4172529"/>
              <a:ext cx="2371725" cy="638175"/>
            </a:xfrm>
            <a:prstGeom prst="rect">
              <a:avLst/>
            </a:prstGeom>
          </p:spPr>
        </p:pic>
      </p:grpSp>
      <p:pic>
        <p:nvPicPr>
          <p:cNvPr id="12" name="Picture 11">
            <a:extLst>
              <a:ext uri="{FF2B5EF4-FFF2-40B4-BE49-F238E27FC236}">
                <a16:creationId xmlns="" xmlns:a16="http://schemas.microsoft.com/office/drawing/2014/main" id="{C9288194-B52F-4AA2-B1D4-CE4037F1AC14}"/>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885733" y="4026650"/>
            <a:ext cx="1821658" cy="460772"/>
          </a:xfrm>
          <a:prstGeom prst="rect">
            <a:avLst/>
          </a:prstGeom>
        </p:spPr>
      </p:pic>
      <p:pic>
        <p:nvPicPr>
          <p:cNvPr id="13" name="Picture 12">
            <a:extLst>
              <a:ext uri="{FF2B5EF4-FFF2-40B4-BE49-F238E27FC236}">
                <a16:creationId xmlns="" xmlns:a16="http://schemas.microsoft.com/office/drawing/2014/main" id="{7F60CE52-A230-49D9-9F06-555C3385BEE3}"/>
              </a:ext>
            </a:extLst>
          </p:cNvPr>
          <p:cNvPicPr>
            <a:picLocks noChangeAspect="1"/>
          </p:cNvPicPr>
          <p:nvPr/>
        </p:nvPicPr>
        <p:blipFill>
          <a:blip r:embed="rId10"/>
          <a:stretch>
            <a:fillRect/>
          </a:stretch>
        </p:blipFill>
        <p:spPr>
          <a:xfrm>
            <a:off x="4772025" y="4659621"/>
            <a:ext cx="4371975" cy="350044"/>
          </a:xfrm>
          <a:prstGeom prst="rect">
            <a:avLst/>
          </a:prstGeom>
        </p:spPr>
      </p:pic>
    </p:spTree>
    <p:extLst>
      <p:ext uri="{BB962C8B-B14F-4D97-AF65-F5344CB8AC3E}">
        <p14:creationId xmlns:p14="http://schemas.microsoft.com/office/powerpoint/2010/main" val="11715915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57C3FE-3AC5-407A-B109-F2F917675D0D}"/>
              </a:ext>
            </a:extLst>
          </p:cNvPr>
          <p:cNvSpPr>
            <a:spLocks noGrp="1"/>
          </p:cNvSpPr>
          <p:nvPr>
            <p:ph type="title"/>
          </p:nvPr>
        </p:nvSpPr>
        <p:spPr/>
        <p:txBody>
          <a:bodyPr/>
          <a:lstStyle/>
          <a:p>
            <a:r>
              <a:rPr lang="en-US" dirty="0"/>
              <a:t>Progress to Date</a:t>
            </a:r>
          </a:p>
        </p:txBody>
      </p:sp>
      <p:sp>
        <p:nvSpPr>
          <p:cNvPr id="3" name="Content Placeholder 2">
            <a:extLst>
              <a:ext uri="{FF2B5EF4-FFF2-40B4-BE49-F238E27FC236}">
                <a16:creationId xmlns="" xmlns:a16="http://schemas.microsoft.com/office/drawing/2014/main" id="{36DC0C9D-824C-48BC-AC2A-238B80CEBB4F}"/>
              </a:ext>
            </a:extLst>
          </p:cNvPr>
          <p:cNvSpPr>
            <a:spLocks noGrp="1"/>
          </p:cNvSpPr>
          <p:nvPr>
            <p:ph idx="1"/>
          </p:nvPr>
        </p:nvSpPr>
        <p:spPr>
          <a:xfrm>
            <a:off x="628651" y="2226469"/>
            <a:ext cx="3607928" cy="3263504"/>
          </a:xfrm>
        </p:spPr>
        <p:txBody>
          <a:bodyPr>
            <a:normAutofit/>
          </a:bodyPr>
          <a:lstStyle/>
          <a:p>
            <a:r>
              <a:rPr lang="en-US" dirty="0"/>
              <a:t>Collated existing standards</a:t>
            </a:r>
            <a:endParaRPr lang="en-US" dirty="0">
              <a:sym typeface="Wingdings" panose="05000000000000000000" pitchFamily="2" charset="2"/>
            </a:endParaRPr>
          </a:p>
          <a:p>
            <a:pPr lvl="1"/>
            <a:r>
              <a:rPr lang="en-US" dirty="0">
                <a:sym typeface="Wingdings" panose="05000000000000000000" pitchFamily="2" charset="2"/>
              </a:rPr>
              <a:t>Geospatial</a:t>
            </a:r>
          </a:p>
          <a:p>
            <a:pPr lvl="1"/>
            <a:r>
              <a:rPr lang="en-US" dirty="0">
                <a:sym typeface="Wingdings" panose="05000000000000000000" pitchFamily="2" charset="2"/>
              </a:rPr>
              <a:t>Quantity</a:t>
            </a:r>
          </a:p>
          <a:p>
            <a:pPr lvl="1"/>
            <a:r>
              <a:rPr lang="en-US" dirty="0">
                <a:sym typeface="Wingdings" panose="05000000000000000000" pitchFamily="2" charset="2"/>
              </a:rPr>
              <a:t>Quality</a:t>
            </a:r>
            <a:endParaRPr lang="en-US" dirty="0"/>
          </a:p>
          <a:p>
            <a:r>
              <a:rPr lang="en-US" dirty="0"/>
              <a:t>Developed standards</a:t>
            </a:r>
          </a:p>
          <a:p>
            <a:pPr lvl="1"/>
            <a:r>
              <a:rPr lang="en-US" dirty="0"/>
              <a:t>Metadata for wells</a:t>
            </a:r>
          </a:p>
          <a:p>
            <a:pPr lvl="1"/>
            <a:r>
              <a:rPr lang="en-US" dirty="0"/>
              <a:t>Groundwater levels (example of right)</a:t>
            </a:r>
          </a:p>
          <a:p>
            <a:r>
              <a:rPr lang="en-US" dirty="0"/>
              <a:t>Many others in progress</a:t>
            </a:r>
          </a:p>
          <a:p>
            <a:pPr lvl="1"/>
            <a:endParaRPr lang="en-US" dirty="0"/>
          </a:p>
          <a:p>
            <a:endParaRPr lang="en-US" dirty="0"/>
          </a:p>
        </p:txBody>
      </p:sp>
      <p:pic>
        <p:nvPicPr>
          <p:cNvPr id="5" name="Picture 4">
            <a:extLst>
              <a:ext uri="{FF2B5EF4-FFF2-40B4-BE49-F238E27FC236}">
                <a16:creationId xmlns="" xmlns:a16="http://schemas.microsoft.com/office/drawing/2014/main" id="{1FF42668-991F-4376-B66F-567A7A8BB82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10683" y="861230"/>
            <a:ext cx="2681389" cy="2528073"/>
          </a:xfrm>
          <a:prstGeom prst="rect">
            <a:avLst/>
          </a:prstGeom>
        </p:spPr>
      </p:pic>
      <p:pic>
        <p:nvPicPr>
          <p:cNvPr id="6" name="Picture 5">
            <a:extLst>
              <a:ext uri="{FF2B5EF4-FFF2-40B4-BE49-F238E27FC236}">
                <a16:creationId xmlns="" xmlns:a16="http://schemas.microsoft.com/office/drawing/2014/main" id="{8BCD76A3-F272-452F-B48D-34C594DCB5B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96550" y="3385323"/>
            <a:ext cx="3309655" cy="2615237"/>
          </a:xfrm>
          <a:prstGeom prst="rect">
            <a:avLst/>
          </a:prstGeom>
        </p:spPr>
      </p:pic>
      <p:sp>
        <p:nvSpPr>
          <p:cNvPr id="7" name="Title 1">
            <a:extLst>
              <a:ext uri="{FF2B5EF4-FFF2-40B4-BE49-F238E27FC236}">
                <a16:creationId xmlns="" xmlns:a16="http://schemas.microsoft.com/office/drawing/2014/main" id="{237A0D89-C2FF-4075-AAD8-76BC8EC4A2AD}"/>
              </a:ext>
            </a:extLst>
          </p:cNvPr>
          <p:cNvSpPr txBox="1">
            <a:spLocks/>
          </p:cNvSpPr>
          <p:nvPr/>
        </p:nvSpPr>
        <p:spPr>
          <a:xfrm rot="5400000">
            <a:off x="7461359" y="2341045"/>
            <a:ext cx="2523626" cy="232172"/>
          </a:xfrm>
          <a:prstGeom prst="rect">
            <a:avLst/>
          </a:prstGeom>
        </p:spPr>
        <p:txBody>
          <a:bodyPr vert="horz" lIns="68580" tIns="34290" rIns="68580" bIns="34290" rtlCol="0" anchor="ctr">
            <a:normAutofit fontScale="6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prstClr val="black"/>
                </a:solidFill>
              </a:rPr>
              <a:t>Minimum Elements</a:t>
            </a:r>
          </a:p>
        </p:txBody>
      </p:sp>
      <p:sp>
        <p:nvSpPr>
          <p:cNvPr id="11" name="Title 1">
            <a:extLst>
              <a:ext uri="{FF2B5EF4-FFF2-40B4-BE49-F238E27FC236}">
                <a16:creationId xmlns="" xmlns:a16="http://schemas.microsoft.com/office/drawing/2014/main" id="{307FE6F2-C8AA-4A31-BCB3-3401101A002C}"/>
              </a:ext>
            </a:extLst>
          </p:cNvPr>
          <p:cNvSpPr txBox="1">
            <a:spLocks/>
          </p:cNvSpPr>
          <p:nvPr/>
        </p:nvSpPr>
        <p:spPr>
          <a:xfrm rot="5400000">
            <a:off x="6655974" y="5942962"/>
            <a:ext cx="4134395" cy="360812"/>
          </a:xfrm>
          <a:prstGeom prst="rect">
            <a:avLst/>
          </a:prstGeom>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25" b="1" dirty="0">
                <a:solidFill>
                  <a:prstClr val="black"/>
                </a:solidFill>
              </a:rPr>
              <a:t>Crosswalk</a:t>
            </a:r>
          </a:p>
        </p:txBody>
      </p:sp>
    </p:spTree>
    <p:extLst>
      <p:ext uri="{BB962C8B-B14F-4D97-AF65-F5344CB8AC3E}">
        <p14:creationId xmlns:p14="http://schemas.microsoft.com/office/powerpoint/2010/main" val="12896366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E221592-E700-2F47-AAA6-290AE6A9BDFD}"/>
              </a:ext>
            </a:extLst>
          </p:cNvPr>
          <p:cNvSpPr>
            <a:spLocks noGrp="1"/>
          </p:cNvSpPr>
          <p:nvPr>
            <p:ph type="ctrTitle"/>
          </p:nvPr>
        </p:nvSpPr>
        <p:spPr/>
        <p:txBody>
          <a:bodyPr/>
          <a:lstStyle/>
          <a:p>
            <a:r>
              <a:rPr lang="en-US" b="1" dirty="0"/>
              <a:t>Data Users Work Group Update</a:t>
            </a:r>
          </a:p>
        </p:txBody>
      </p:sp>
      <p:sp>
        <p:nvSpPr>
          <p:cNvPr id="5" name="Subtitle 4">
            <a:extLst>
              <a:ext uri="{FF2B5EF4-FFF2-40B4-BE49-F238E27FC236}">
                <a16:creationId xmlns="" xmlns:a16="http://schemas.microsoft.com/office/drawing/2014/main" id="{FBAE60C9-D2BD-554F-A81B-ED0362656B3B}"/>
              </a:ext>
            </a:extLst>
          </p:cNvPr>
          <p:cNvSpPr>
            <a:spLocks noGrp="1"/>
          </p:cNvSpPr>
          <p:nvPr>
            <p:ph type="subTitle" idx="1"/>
          </p:nvPr>
        </p:nvSpPr>
        <p:spPr/>
        <p:txBody>
          <a:bodyPr/>
          <a:lstStyle/>
          <a:p>
            <a:r>
              <a:rPr lang="en-US" dirty="0"/>
              <a:t>Aug 12, </a:t>
            </a:r>
            <a:r>
              <a:rPr lang="en-US" dirty="0" smtClean="0"/>
              <a:t>2020</a:t>
            </a:r>
          </a:p>
          <a:p>
            <a:endParaRPr lang="en-US" dirty="0"/>
          </a:p>
          <a:p>
            <a:r>
              <a:rPr lang="en-US" dirty="0" smtClean="0"/>
              <a:t>Emily </a:t>
            </a:r>
            <a:r>
              <a:rPr lang="en-US" dirty="0" err="1" smtClean="0"/>
              <a:t>Geery</a:t>
            </a:r>
            <a:endParaRPr lang="en-US" dirty="0" smtClean="0"/>
          </a:p>
          <a:p>
            <a:r>
              <a:rPr lang="en-US" dirty="0" smtClean="0"/>
              <a:t>Data Users Work Group Lead</a:t>
            </a:r>
            <a:endParaRPr lang="en-US" dirty="0"/>
          </a:p>
        </p:txBody>
      </p:sp>
    </p:spTree>
    <p:extLst>
      <p:ext uri="{BB962C8B-B14F-4D97-AF65-F5344CB8AC3E}">
        <p14:creationId xmlns:p14="http://schemas.microsoft.com/office/powerpoint/2010/main" val="4016076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48C2DC7-5D6E-C64D-8954-F79413056A02}"/>
              </a:ext>
            </a:extLst>
          </p:cNvPr>
          <p:cNvSpPr>
            <a:spLocks noGrp="1"/>
          </p:cNvSpPr>
          <p:nvPr>
            <p:ph type="title"/>
          </p:nvPr>
        </p:nvSpPr>
        <p:spPr/>
        <p:txBody>
          <a:bodyPr/>
          <a:lstStyle/>
          <a:p>
            <a:r>
              <a:rPr lang="en-US" b="1" dirty="0"/>
              <a:t>Stakeholder Engagement</a:t>
            </a:r>
          </a:p>
        </p:txBody>
      </p:sp>
      <p:sp>
        <p:nvSpPr>
          <p:cNvPr id="3" name="Content Placeholder 2">
            <a:extLst>
              <a:ext uri="{FF2B5EF4-FFF2-40B4-BE49-F238E27FC236}">
                <a16:creationId xmlns="" xmlns:a16="http://schemas.microsoft.com/office/drawing/2014/main" id="{841A00DB-ACB7-8142-9A0A-E92DB0799A42}"/>
              </a:ext>
            </a:extLst>
          </p:cNvPr>
          <p:cNvSpPr>
            <a:spLocks noGrp="1"/>
          </p:cNvSpPr>
          <p:nvPr>
            <p:ph sz="half" idx="1"/>
          </p:nvPr>
        </p:nvSpPr>
        <p:spPr>
          <a:solidFill>
            <a:schemeClr val="accent1">
              <a:lumMod val="20000"/>
              <a:lumOff val="80000"/>
            </a:schemeClr>
          </a:solidFill>
        </p:spPr>
        <p:txBody>
          <a:bodyPr/>
          <a:lstStyle/>
          <a:p>
            <a:pPr marL="0" indent="0">
              <a:buNone/>
            </a:pPr>
            <a:r>
              <a:rPr lang="en-US" b="1" dirty="0"/>
              <a:t>Who? </a:t>
            </a:r>
          </a:p>
          <a:p>
            <a:r>
              <a:rPr lang="en-US" dirty="0"/>
              <a:t>Stakeholders and data users, may include water planners water managers, policy makers, and researchers </a:t>
            </a:r>
          </a:p>
          <a:p>
            <a:pPr marL="0" indent="0">
              <a:buNone/>
            </a:pPr>
            <a:endParaRPr lang="en-US" dirty="0"/>
          </a:p>
        </p:txBody>
      </p:sp>
      <p:sp>
        <p:nvSpPr>
          <p:cNvPr id="4" name="Content Placeholder 3">
            <a:extLst>
              <a:ext uri="{FF2B5EF4-FFF2-40B4-BE49-F238E27FC236}">
                <a16:creationId xmlns="" xmlns:a16="http://schemas.microsoft.com/office/drawing/2014/main" id="{F590DB06-2345-FE47-AD91-33BFCB249C05}"/>
              </a:ext>
            </a:extLst>
          </p:cNvPr>
          <p:cNvSpPr>
            <a:spLocks noGrp="1"/>
          </p:cNvSpPr>
          <p:nvPr>
            <p:ph sz="half" idx="2"/>
          </p:nvPr>
        </p:nvSpPr>
        <p:spPr>
          <a:solidFill>
            <a:schemeClr val="accent1">
              <a:lumMod val="60000"/>
              <a:lumOff val="40000"/>
            </a:schemeClr>
          </a:solidFill>
        </p:spPr>
        <p:txBody>
          <a:bodyPr/>
          <a:lstStyle/>
          <a:p>
            <a:pPr marL="0" indent="0">
              <a:buNone/>
            </a:pPr>
            <a:r>
              <a:rPr lang="en-US" b="1" dirty="0"/>
              <a:t>What do we do? </a:t>
            </a:r>
          </a:p>
          <a:p>
            <a:r>
              <a:rPr lang="en-US" dirty="0"/>
              <a:t>Tasks: Articulate users needs, provide recommendations and feedback, develop use case scenarios</a:t>
            </a:r>
          </a:p>
          <a:p>
            <a:endParaRPr lang="en-US" dirty="0"/>
          </a:p>
        </p:txBody>
      </p:sp>
      <p:pic>
        <p:nvPicPr>
          <p:cNvPr id="5" name="Content Placeholder 11">
            <a:extLst>
              <a:ext uri="{FF2B5EF4-FFF2-40B4-BE49-F238E27FC236}">
                <a16:creationId xmlns="" xmlns:a16="http://schemas.microsoft.com/office/drawing/2014/main" id="{6A2E0EE5-3D85-064A-9963-CE4FAC687D1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92511" y="3849079"/>
            <a:ext cx="2262434" cy="1405684"/>
          </a:xfrm>
          <a:prstGeom prst="rect">
            <a:avLst/>
          </a:prstGeom>
        </p:spPr>
      </p:pic>
      <p:pic>
        <p:nvPicPr>
          <p:cNvPr id="7" name="Picture 6">
            <a:extLst>
              <a:ext uri="{FF2B5EF4-FFF2-40B4-BE49-F238E27FC236}">
                <a16:creationId xmlns="" xmlns:a16="http://schemas.microsoft.com/office/drawing/2014/main" id="{AAD92F65-7F85-F54C-895F-FBFBB3935D2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5482" y="3858221"/>
            <a:ext cx="2094813" cy="1396542"/>
          </a:xfrm>
          <a:prstGeom prst="rect">
            <a:avLst/>
          </a:prstGeom>
        </p:spPr>
      </p:pic>
    </p:spTree>
    <p:extLst>
      <p:ext uri="{BB962C8B-B14F-4D97-AF65-F5344CB8AC3E}">
        <p14:creationId xmlns:p14="http://schemas.microsoft.com/office/powerpoint/2010/main" val="40275039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67330BF7-449D-B34C-AD72-EA64D3DF6D8D}"/>
              </a:ext>
            </a:extLst>
          </p:cNvPr>
          <p:cNvSpPr>
            <a:spLocks noGrp="1"/>
          </p:cNvSpPr>
          <p:nvPr>
            <p:ph type="title"/>
          </p:nvPr>
        </p:nvSpPr>
        <p:spPr/>
        <p:txBody>
          <a:bodyPr/>
          <a:lstStyle/>
          <a:p>
            <a:r>
              <a:rPr lang="en-US" b="1" dirty="0"/>
              <a:t>Providing Information to Meet Your Needs </a:t>
            </a:r>
          </a:p>
        </p:txBody>
      </p:sp>
      <p:sp>
        <p:nvSpPr>
          <p:cNvPr id="5" name="Text Placeholder 4">
            <a:extLst>
              <a:ext uri="{FF2B5EF4-FFF2-40B4-BE49-F238E27FC236}">
                <a16:creationId xmlns="" xmlns:a16="http://schemas.microsoft.com/office/drawing/2014/main" id="{D671F079-C706-5D45-8F04-88363DAFC7E9}"/>
              </a:ext>
            </a:extLst>
          </p:cNvPr>
          <p:cNvSpPr>
            <a:spLocks noGrp="1"/>
          </p:cNvSpPr>
          <p:nvPr>
            <p:ph type="body" idx="1"/>
          </p:nvPr>
        </p:nvSpPr>
        <p:spPr>
          <a:solidFill>
            <a:schemeClr val="accent1">
              <a:lumMod val="20000"/>
              <a:lumOff val="80000"/>
            </a:schemeClr>
          </a:solidFill>
        </p:spPr>
        <p:txBody>
          <a:bodyPr/>
          <a:lstStyle/>
          <a:p>
            <a:r>
              <a:rPr lang="en-US" dirty="0"/>
              <a:t>High-level Needs (January Survey) </a:t>
            </a:r>
          </a:p>
        </p:txBody>
      </p:sp>
      <p:sp>
        <p:nvSpPr>
          <p:cNvPr id="3" name="Content Placeholder 2">
            <a:extLst>
              <a:ext uri="{FF2B5EF4-FFF2-40B4-BE49-F238E27FC236}">
                <a16:creationId xmlns="" xmlns:a16="http://schemas.microsoft.com/office/drawing/2014/main" id="{A1614AD6-770A-D547-975C-5BEA8FDC8B2E}"/>
              </a:ext>
            </a:extLst>
          </p:cNvPr>
          <p:cNvSpPr>
            <a:spLocks noGrp="1"/>
          </p:cNvSpPr>
          <p:nvPr>
            <p:ph sz="half" idx="2"/>
          </p:nvPr>
        </p:nvSpPr>
        <p:spPr>
          <a:xfrm>
            <a:off x="629842" y="2736056"/>
            <a:ext cx="3868340" cy="2900584"/>
          </a:xfrm>
          <a:solidFill>
            <a:schemeClr val="accent1">
              <a:lumMod val="20000"/>
              <a:lumOff val="80000"/>
            </a:schemeClr>
          </a:solidFill>
        </p:spPr>
        <p:txBody>
          <a:bodyPr>
            <a:noAutofit/>
          </a:bodyPr>
          <a:lstStyle/>
          <a:p>
            <a:r>
              <a:rPr lang="en-US" sz="1950" dirty="0"/>
              <a:t>Transferring data  </a:t>
            </a:r>
          </a:p>
          <a:p>
            <a:r>
              <a:rPr lang="en-US" sz="1950" dirty="0"/>
              <a:t>Responsibility</a:t>
            </a:r>
          </a:p>
          <a:p>
            <a:r>
              <a:rPr lang="en-US" sz="1950" dirty="0"/>
              <a:t>Coordination / planning/ communication</a:t>
            </a:r>
          </a:p>
          <a:p>
            <a:r>
              <a:rPr lang="en-US" sz="1950" dirty="0"/>
              <a:t>Improve existing data systems</a:t>
            </a:r>
          </a:p>
          <a:p>
            <a:r>
              <a:rPr lang="en-US" sz="1950" dirty="0"/>
              <a:t>Initiate new data projects </a:t>
            </a:r>
          </a:p>
          <a:p>
            <a:r>
              <a:rPr lang="en-US" sz="1950" dirty="0"/>
              <a:t>Improve quality of data  </a:t>
            </a:r>
          </a:p>
        </p:txBody>
      </p:sp>
      <p:sp>
        <p:nvSpPr>
          <p:cNvPr id="6" name="Text Placeholder 5">
            <a:extLst>
              <a:ext uri="{FF2B5EF4-FFF2-40B4-BE49-F238E27FC236}">
                <a16:creationId xmlns="" xmlns:a16="http://schemas.microsoft.com/office/drawing/2014/main" id="{717AC4B6-FCE6-AF4E-9EE6-2F5D364101A8}"/>
              </a:ext>
            </a:extLst>
          </p:cNvPr>
          <p:cNvSpPr>
            <a:spLocks noGrp="1"/>
          </p:cNvSpPr>
          <p:nvPr>
            <p:ph type="body" sz="quarter" idx="3"/>
          </p:nvPr>
        </p:nvSpPr>
        <p:spPr>
          <a:solidFill>
            <a:schemeClr val="accent1">
              <a:lumMod val="60000"/>
              <a:lumOff val="40000"/>
            </a:schemeClr>
          </a:solidFill>
        </p:spPr>
        <p:txBody>
          <a:bodyPr/>
          <a:lstStyle/>
          <a:p>
            <a:r>
              <a:rPr lang="en-US" dirty="0"/>
              <a:t>Workshops </a:t>
            </a:r>
          </a:p>
        </p:txBody>
      </p:sp>
      <p:sp>
        <p:nvSpPr>
          <p:cNvPr id="7" name="Content Placeholder 6">
            <a:extLst>
              <a:ext uri="{FF2B5EF4-FFF2-40B4-BE49-F238E27FC236}">
                <a16:creationId xmlns="" xmlns:a16="http://schemas.microsoft.com/office/drawing/2014/main" id="{0A7D811B-32A9-CF45-A835-8521FDDCF19F}"/>
              </a:ext>
            </a:extLst>
          </p:cNvPr>
          <p:cNvSpPr>
            <a:spLocks noGrp="1"/>
          </p:cNvSpPr>
          <p:nvPr>
            <p:ph sz="quarter" idx="4"/>
          </p:nvPr>
        </p:nvSpPr>
        <p:spPr>
          <a:xfrm>
            <a:off x="4629150" y="2736056"/>
            <a:ext cx="3887391" cy="2900583"/>
          </a:xfrm>
          <a:solidFill>
            <a:schemeClr val="accent1">
              <a:lumMod val="60000"/>
              <a:lumOff val="40000"/>
            </a:schemeClr>
          </a:solidFill>
        </p:spPr>
        <p:txBody>
          <a:bodyPr>
            <a:normAutofit fontScale="92500"/>
          </a:bodyPr>
          <a:lstStyle/>
          <a:p>
            <a:r>
              <a:rPr lang="en-US" dirty="0"/>
              <a:t>IT support available at workshops </a:t>
            </a:r>
          </a:p>
          <a:p>
            <a:r>
              <a:rPr lang="en-US" dirty="0"/>
              <a:t>Tool development workshop</a:t>
            </a:r>
          </a:p>
          <a:p>
            <a:r>
              <a:rPr lang="en-US" dirty="0"/>
              <a:t>Small group tutorial </a:t>
            </a:r>
          </a:p>
          <a:p>
            <a:r>
              <a:rPr lang="en-US" dirty="0"/>
              <a:t>Communication </a:t>
            </a:r>
          </a:p>
          <a:p>
            <a:r>
              <a:rPr lang="en-US" dirty="0"/>
              <a:t>Use cases</a:t>
            </a:r>
          </a:p>
          <a:p>
            <a:pPr marL="0" indent="0">
              <a:buNone/>
            </a:pPr>
            <a:r>
              <a:rPr lang="en-US" b="1" dirty="0"/>
              <a:t>Target Audience: </a:t>
            </a:r>
            <a:r>
              <a:rPr lang="en-US" dirty="0"/>
              <a:t>Directing agencies </a:t>
            </a:r>
          </a:p>
          <a:p>
            <a:pPr marL="0" indent="0">
              <a:buNone/>
            </a:pPr>
            <a:r>
              <a:rPr lang="en-US" b="1" dirty="0"/>
              <a:t>Format: </a:t>
            </a:r>
            <a:r>
              <a:rPr lang="en-US" dirty="0"/>
              <a:t>Online workshop</a:t>
            </a:r>
          </a:p>
          <a:p>
            <a:pPr marL="0" indent="0">
              <a:buNone/>
            </a:pPr>
            <a:r>
              <a:rPr lang="en-US" b="1" dirty="0"/>
              <a:t>Length of Time: </a:t>
            </a:r>
            <a:r>
              <a:rPr lang="en-US" dirty="0"/>
              <a:t>1 hour </a:t>
            </a:r>
          </a:p>
          <a:p>
            <a:endParaRPr lang="en-US" dirty="0"/>
          </a:p>
          <a:p>
            <a:pPr marL="0" indent="0">
              <a:buNone/>
            </a:pPr>
            <a:endParaRPr lang="en-US" dirty="0"/>
          </a:p>
        </p:txBody>
      </p:sp>
    </p:spTree>
    <p:extLst>
      <p:ext uri="{BB962C8B-B14F-4D97-AF65-F5344CB8AC3E}">
        <p14:creationId xmlns:p14="http://schemas.microsoft.com/office/powerpoint/2010/main" val="3237381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 xmlns:a16="http://schemas.microsoft.com/office/drawing/2014/main" id="{F4DA5D38-D3FC-F648-A1E7-2E1E11C6950B}"/>
              </a:ext>
            </a:extLst>
          </p:cNvPr>
          <p:cNvSpPr>
            <a:spLocks noGrp="1"/>
          </p:cNvSpPr>
          <p:nvPr>
            <p:ph type="title"/>
          </p:nvPr>
        </p:nvSpPr>
        <p:spPr/>
        <p:txBody>
          <a:bodyPr/>
          <a:lstStyle/>
          <a:p>
            <a:r>
              <a:rPr lang="en-US" b="1" dirty="0"/>
              <a:t>Workshops</a:t>
            </a:r>
          </a:p>
        </p:txBody>
      </p:sp>
      <p:sp>
        <p:nvSpPr>
          <p:cNvPr id="9" name="Text Placeholder 8">
            <a:extLst>
              <a:ext uri="{FF2B5EF4-FFF2-40B4-BE49-F238E27FC236}">
                <a16:creationId xmlns="" xmlns:a16="http://schemas.microsoft.com/office/drawing/2014/main" id="{E07CEA6C-787B-644D-82D8-EAEA1C46F3ED}"/>
              </a:ext>
            </a:extLst>
          </p:cNvPr>
          <p:cNvSpPr>
            <a:spLocks noGrp="1"/>
          </p:cNvSpPr>
          <p:nvPr>
            <p:ph type="body" idx="1"/>
          </p:nvPr>
        </p:nvSpPr>
        <p:spPr>
          <a:solidFill>
            <a:schemeClr val="accent1">
              <a:lumMod val="20000"/>
              <a:lumOff val="80000"/>
            </a:schemeClr>
          </a:solidFill>
        </p:spPr>
        <p:txBody>
          <a:bodyPr>
            <a:noAutofit/>
          </a:bodyPr>
          <a:lstStyle/>
          <a:p>
            <a:pPr>
              <a:lnSpc>
                <a:spcPct val="110000"/>
              </a:lnSpc>
              <a:spcBef>
                <a:spcPts val="0"/>
              </a:spcBef>
            </a:pPr>
            <a:r>
              <a:rPr lang="en-US" sz="2100" dirty="0"/>
              <a:t>Workshop 1: Tool Development</a:t>
            </a:r>
          </a:p>
        </p:txBody>
      </p:sp>
      <p:sp>
        <p:nvSpPr>
          <p:cNvPr id="8" name="Content Placeholder 7">
            <a:extLst>
              <a:ext uri="{FF2B5EF4-FFF2-40B4-BE49-F238E27FC236}">
                <a16:creationId xmlns="" xmlns:a16="http://schemas.microsoft.com/office/drawing/2014/main" id="{994423F4-8F22-674D-82E7-17F2EC7CDDC9}"/>
              </a:ext>
            </a:extLst>
          </p:cNvPr>
          <p:cNvSpPr>
            <a:spLocks noGrp="1"/>
          </p:cNvSpPr>
          <p:nvPr>
            <p:ph sz="half" idx="2"/>
          </p:nvPr>
        </p:nvSpPr>
        <p:spPr>
          <a:solidFill>
            <a:schemeClr val="accent1">
              <a:lumMod val="20000"/>
              <a:lumOff val="80000"/>
            </a:schemeClr>
          </a:solidFill>
        </p:spPr>
        <p:txBody>
          <a:bodyPr>
            <a:normAutofit/>
          </a:bodyPr>
          <a:lstStyle/>
          <a:p>
            <a:pPr marL="0" indent="0">
              <a:buNone/>
            </a:pPr>
            <a:r>
              <a:rPr lang="en-US" b="1" dirty="0"/>
              <a:t>Goal: Identify tools needed</a:t>
            </a:r>
          </a:p>
          <a:p>
            <a:r>
              <a:rPr lang="en-US" dirty="0"/>
              <a:t>Engage in a data problem-solving exercise </a:t>
            </a:r>
          </a:p>
          <a:p>
            <a:r>
              <a:rPr lang="en-US" dirty="0"/>
              <a:t>What tools do you need and why? </a:t>
            </a:r>
          </a:p>
          <a:p>
            <a:pPr marL="342900" lvl="1" indent="0">
              <a:buNone/>
            </a:pPr>
            <a:endParaRPr lang="en-US" dirty="0">
              <a:sym typeface="Wingdings" pitchFamily="2" charset="2"/>
            </a:endParaRPr>
          </a:p>
          <a:p>
            <a:pPr marL="0" indent="0">
              <a:buNone/>
            </a:pPr>
            <a:endParaRPr lang="en-US" dirty="0">
              <a:sym typeface="Wingdings" pitchFamily="2" charset="2"/>
            </a:endParaRPr>
          </a:p>
          <a:p>
            <a:pPr marL="0" indent="0">
              <a:buNone/>
            </a:pPr>
            <a:endParaRPr lang="en-US" dirty="0">
              <a:sym typeface="Wingdings" pitchFamily="2" charset="2"/>
            </a:endParaRPr>
          </a:p>
          <a:p>
            <a:endParaRPr lang="en-US" dirty="0"/>
          </a:p>
          <a:p>
            <a:endParaRPr lang="en-US" dirty="0"/>
          </a:p>
        </p:txBody>
      </p:sp>
      <p:sp>
        <p:nvSpPr>
          <p:cNvPr id="10" name="Text Placeholder 9">
            <a:extLst>
              <a:ext uri="{FF2B5EF4-FFF2-40B4-BE49-F238E27FC236}">
                <a16:creationId xmlns="" xmlns:a16="http://schemas.microsoft.com/office/drawing/2014/main" id="{53390FAC-5086-224C-92C7-20AA92751F42}"/>
              </a:ext>
            </a:extLst>
          </p:cNvPr>
          <p:cNvSpPr>
            <a:spLocks noGrp="1"/>
          </p:cNvSpPr>
          <p:nvPr>
            <p:ph type="body" sz="quarter" idx="3"/>
          </p:nvPr>
        </p:nvSpPr>
        <p:spPr>
          <a:solidFill>
            <a:schemeClr val="accent1">
              <a:lumMod val="60000"/>
              <a:lumOff val="40000"/>
            </a:schemeClr>
          </a:solidFill>
        </p:spPr>
        <p:txBody>
          <a:bodyPr>
            <a:noAutofit/>
          </a:bodyPr>
          <a:lstStyle/>
          <a:p>
            <a:endParaRPr lang="en-US" dirty="0"/>
          </a:p>
          <a:p>
            <a:endParaRPr lang="en-US" sz="2250" dirty="0"/>
          </a:p>
          <a:p>
            <a:endParaRPr lang="en-US" sz="2250" dirty="0"/>
          </a:p>
          <a:p>
            <a:endParaRPr lang="en-US" sz="2250" dirty="0"/>
          </a:p>
          <a:p>
            <a:endParaRPr lang="en-US" sz="2250" dirty="0"/>
          </a:p>
          <a:p>
            <a:endParaRPr lang="en-US" sz="2250" dirty="0"/>
          </a:p>
          <a:p>
            <a:endParaRPr lang="en-US" sz="2250" dirty="0"/>
          </a:p>
          <a:p>
            <a:endParaRPr lang="en-US" sz="2250" dirty="0"/>
          </a:p>
          <a:p>
            <a:endParaRPr lang="en-US" sz="2250" dirty="0"/>
          </a:p>
          <a:p>
            <a:endParaRPr lang="en-US" sz="2250" dirty="0"/>
          </a:p>
          <a:p>
            <a:endParaRPr lang="en-US" sz="2250" dirty="0"/>
          </a:p>
          <a:p>
            <a:endParaRPr lang="en-US" sz="2250" dirty="0"/>
          </a:p>
          <a:p>
            <a:r>
              <a:rPr lang="en-US" sz="2250" dirty="0"/>
              <a:t>Workshop 2: Making it Work</a:t>
            </a:r>
          </a:p>
        </p:txBody>
      </p:sp>
      <p:sp>
        <p:nvSpPr>
          <p:cNvPr id="11" name="Content Placeholder 10">
            <a:extLst>
              <a:ext uri="{FF2B5EF4-FFF2-40B4-BE49-F238E27FC236}">
                <a16:creationId xmlns="" xmlns:a16="http://schemas.microsoft.com/office/drawing/2014/main" id="{7332AD7B-DD88-034B-BF31-D69CA2CA7675}"/>
              </a:ext>
            </a:extLst>
          </p:cNvPr>
          <p:cNvSpPr>
            <a:spLocks noGrp="1"/>
          </p:cNvSpPr>
          <p:nvPr>
            <p:ph sz="quarter" idx="4"/>
          </p:nvPr>
        </p:nvSpPr>
        <p:spPr>
          <a:solidFill>
            <a:schemeClr val="accent1">
              <a:lumMod val="60000"/>
              <a:lumOff val="40000"/>
            </a:schemeClr>
          </a:solidFill>
        </p:spPr>
        <p:txBody>
          <a:bodyPr>
            <a:normAutofit/>
          </a:bodyPr>
          <a:lstStyle/>
          <a:p>
            <a:pPr marL="0" indent="0">
              <a:buNone/>
            </a:pPr>
            <a:r>
              <a:rPr lang="en-US" b="1" dirty="0">
                <a:sym typeface="Wingdings" pitchFamily="2" charset="2"/>
              </a:rPr>
              <a:t>Goal: Learn how your datasets can be uploaded to the Data Service</a:t>
            </a:r>
          </a:p>
          <a:p>
            <a:r>
              <a:rPr lang="en-US" dirty="0">
                <a:sym typeface="Wingdings" pitchFamily="2" charset="2"/>
              </a:rPr>
              <a:t>Small group + IT Support Team </a:t>
            </a:r>
          </a:p>
          <a:p>
            <a:r>
              <a:rPr lang="en-US" dirty="0">
                <a:sym typeface="Wingdings" pitchFamily="2" charset="2"/>
              </a:rPr>
              <a:t>Work with your datasets</a:t>
            </a:r>
          </a:p>
          <a:p>
            <a:r>
              <a:rPr lang="en-US" dirty="0">
                <a:sym typeface="Wingdings" pitchFamily="2" charset="2"/>
              </a:rPr>
              <a:t>Ask me anything</a:t>
            </a:r>
          </a:p>
          <a:p>
            <a:pPr marL="0" indent="0">
              <a:buNone/>
            </a:pPr>
            <a:endParaRPr lang="en-US" dirty="0"/>
          </a:p>
        </p:txBody>
      </p:sp>
    </p:spTree>
    <p:extLst>
      <p:ext uri="{BB962C8B-B14F-4D97-AF65-F5344CB8AC3E}">
        <p14:creationId xmlns:p14="http://schemas.microsoft.com/office/powerpoint/2010/main" val="36611154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CCD26F3-AD24-0242-8A11-2237D66797E5}"/>
              </a:ext>
            </a:extLst>
          </p:cNvPr>
          <p:cNvSpPr>
            <a:spLocks noGrp="1"/>
          </p:cNvSpPr>
          <p:nvPr>
            <p:ph type="title"/>
          </p:nvPr>
        </p:nvSpPr>
        <p:spPr/>
        <p:txBody>
          <a:bodyPr/>
          <a:lstStyle/>
          <a:p>
            <a:r>
              <a:rPr lang="en-US" b="1" dirty="0"/>
              <a:t>Workshops (continued)</a:t>
            </a:r>
          </a:p>
        </p:txBody>
      </p:sp>
      <p:sp>
        <p:nvSpPr>
          <p:cNvPr id="3" name="Text Placeholder 2">
            <a:extLst>
              <a:ext uri="{FF2B5EF4-FFF2-40B4-BE49-F238E27FC236}">
                <a16:creationId xmlns="" xmlns:a16="http://schemas.microsoft.com/office/drawing/2014/main" id="{630F3215-6EC8-1248-BC47-BD0C3FE5F167}"/>
              </a:ext>
            </a:extLst>
          </p:cNvPr>
          <p:cNvSpPr>
            <a:spLocks noGrp="1"/>
          </p:cNvSpPr>
          <p:nvPr>
            <p:ph type="body" idx="1"/>
          </p:nvPr>
        </p:nvSpPr>
        <p:spPr>
          <a:solidFill>
            <a:schemeClr val="accent1">
              <a:lumMod val="20000"/>
              <a:lumOff val="80000"/>
            </a:schemeClr>
          </a:solidFill>
        </p:spPr>
        <p:txBody>
          <a:bodyPr>
            <a:normAutofit/>
          </a:bodyPr>
          <a:lstStyle/>
          <a:p>
            <a:pPr>
              <a:lnSpc>
                <a:spcPct val="100000"/>
              </a:lnSpc>
              <a:spcBef>
                <a:spcPts val="0"/>
              </a:spcBef>
            </a:pPr>
            <a:r>
              <a:rPr lang="en-US" sz="2100" dirty="0"/>
              <a:t>Workshop 3: Data Stories Videos</a:t>
            </a:r>
          </a:p>
        </p:txBody>
      </p:sp>
      <p:sp>
        <p:nvSpPr>
          <p:cNvPr id="4" name="Content Placeholder 3">
            <a:extLst>
              <a:ext uri="{FF2B5EF4-FFF2-40B4-BE49-F238E27FC236}">
                <a16:creationId xmlns="" xmlns:a16="http://schemas.microsoft.com/office/drawing/2014/main" id="{53C0A0F9-8FA1-D346-9391-3AAD1A412ADD}"/>
              </a:ext>
            </a:extLst>
          </p:cNvPr>
          <p:cNvSpPr>
            <a:spLocks noGrp="1"/>
          </p:cNvSpPr>
          <p:nvPr>
            <p:ph sz="half" idx="2"/>
          </p:nvPr>
        </p:nvSpPr>
        <p:spPr>
          <a:solidFill>
            <a:schemeClr val="accent1">
              <a:lumMod val="20000"/>
              <a:lumOff val="80000"/>
            </a:schemeClr>
          </a:solidFill>
        </p:spPr>
        <p:txBody>
          <a:bodyPr/>
          <a:lstStyle/>
          <a:p>
            <a:pPr marL="0" indent="0">
              <a:buNone/>
            </a:pPr>
            <a:r>
              <a:rPr lang="en-US" b="1" dirty="0"/>
              <a:t>Goal: Discuss why data stories matter</a:t>
            </a:r>
          </a:p>
          <a:p>
            <a:r>
              <a:rPr lang="en-US" dirty="0"/>
              <a:t>2 Data Stories completed</a:t>
            </a:r>
          </a:p>
          <a:p>
            <a:r>
              <a:rPr lang="en-US" dirty="0"/>
              <a:t>Components of data stories</a:t>
            </a:r>
          </a:p>
          <a:p>
            <a:r>
              <a:rPr lang="en-US" dirty="0"/>
              <a:t>Q&amp;A with producer</a:t>
            </a:r>
          </a:p>
          <a:p>
            <a:r>
              <a:rPr lang="en-US" dirty="0"/>
              <a:t>Identify new data stories </a:t>
            </a:r>
          </a:p>
        </p:txBody>
      </p:sp>
      <p:sp>
        <p:nvSpPr>
          <p:cNvPr id="5" name="Text Placeholder 4">
            <a:extLst>
              <a:ext uri="{FF2B5EF4-FFF2-40B4-BE49-F238E27FC236}">
                <a16:creationId xmlns="" xmlns:a16="http://schemas.microsoft.com/office/drawing/2014/main" id="{5CA8D5E2-8249-5941-9D50-13D5994877D8}"/>
              </a:ext>
            </a:extLst>
          </p:cNvPr>
          <p:cNvSpPr>
            <a:spLocks noGrp="1"/>
          </p:cNvSpPr>
          <p:nvPr>
            <p:ph type="body" sz="quarter" idx="3"/>
          </p:nvPr>
        </p:nvSpPr>
        <p:spPr>
          <a:solidFill>
            <a:schemeClr val="accent1">
              <a:lumMod val="60000"/>
              <a:lumOff val="40000"/>
            </a:schemeClr>
          </a:solidFill>
        </p:spPr>
        <p:txBody>
          <a:bodyPr>
            <a:normAutofit/>
          </a:bodyPr>
          <a:lstStyle/>
          <a:p>
            <a:r>
              <a:rPr lang="en-US" sz="2100" dirty="0"/>
              <a:t>Workshop 4: Use Cases </a:t>
            </a:r>
          </a:p>
        </p:txBody>
      </p:sp>
      <p:sp>
        <p:nvSpPr>
          <p:cNvPr id="6" name="Content Placeholder 5">
            <a:extLst>
              <a:ext uri="{FF2B5EF4-FFF2-40B4-BE49-F238E27FC236}">
                <a16:creationId xmlns="" xmlns:a16="http://schemas.microsoft.com/office/drawing/2014/main" id="{E7D07DA3-662B-3845-858C-DCA480C60DD8}"/>
              </a:ext>
            </a:extLst>
          </p:cNvPr>
          <p:cNvSpPr>
            <a:spLocks noGrp="1"/>
          </p:cNvSpPr>
          <p:nvPr>
            <p:ph sz="quarter" idx="4"/>
          </p:nvPr>
        </p:nvSpPr>
        <p:spPr>
          <a:solidFill>
            <a:schemeClr val="accent1">
              <a:lumMod val="60000"/>
              <a:lumOff val="40000"/>
            </a:schemeClr>
          </a:solidFill>
        </p:spPr>
        <p:txBody>
          <a:bodyPr/>
          <a:lstStyle/>
          <a:p>
            <a:pPr marL="0" indent="0">
              <a:buNone/>
            </a:pPr>
            <a:r>
              <a:rPr lang="en-US" b="1" dirty="0"/>
              <a:t>Goal: Present findings from 1</a:t>
            </a:r>
            <a:r>
              <a:rPr lang="en-US" b="1" baseline="30000" dirty="0"/>
              <a:t>st</a:t>
            </a:r>
            <a:r>
              <a:rPr lang="en-US" b="1" dirty="0"/>
              <a:t> use case</a:t>
            </a:r>
          </a:p>
          <a:p>
            <a:r>
              <a:rPr lang="en-US" dirty="0"/>
              <a:t>What is a use case?</a:t>
            </a:r>
          </a:p>
          <a:p>
            <a:r>
              <a:rPr lang="en-US" dirty="0"/>
              <a:t>Lessons learned</a:t>
            </a:r>
          </a:p>
          <a:p>
            <a:r>
              <a:rPr lang="en-US" dirty="0"/>
              <a:t>Ideas for new use cases </a:t>
            </a:r>
          </a:p>
          <a:p>
            <a:endParaRPr lang="en-US" b="1" dirty="0"/>
          </a:p>
        </p:txBody>
      </p:sp>
    </p:spTree>
    <p:extLst>
      <p:ext uri="{BB962C8B-B14F-4D97-AF65-F5344CB8AC3E}">
        <p14:creationId xmlns:p14="http://schemas.microsoft.com/office/powerpoint/2010/main" val="21535067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73352" y="0"/>
            <a:ext cx="5797296" cy="1188720"/>
          </a:xfrm>
        </p:spPr>
        <p:txBody>
          <a:bodyPr/>
          <a:lstStyle/>
          <a:p>
            <a:r>
              <a:rPr lang="en-US" dirty="0" smtClean="0"/>
              <a:t>Agenda</a:t>
            </a:r>
            <a:endParaRPr lang="en-US" dirty="0"/>
          </a:p>
        </p:txBody>
      </p:sp>
      <p:sp>
        <p:nvSpPr>
          <p:cNvPr id="5" name="Content Placeholder 4"/>
          <p:cNvSpPr>
            <a:spLocks noGrp="1"/>
          </p:cNvSpPr>
          <p:nvPr>
            <p:ph idx="1"/>
          </p:nvPr>
        </p:nvSpPr>
        <p:spPr>
          <a:xfrm>
            <a:off x="329184" y="1332622"/>
            <a:ext cx="8677656" cy="5525378"/>
          </a:xfrm>
        </p:spPr>
        <p:txBody>
          <a:bodyPr>
            <a:normAutofit/>
          </a:bodyPr>
          <a:lstStyle/>
          <a:p>
            <a:r>
              <a:rPr lang="en-US" i="1" dirty="0" smtClean="0"/>
              <a:t>9:00-9:45 </a:t>
            </a:r>
            <a:r>
              <a:rPr lang="en-US" i="1" dirty="0"/>
              <a:t>am WDI Update </a:t>
            </a:r>
            <a:endParaRPr lang="en-US" i="1" dirty="0" smtClean="0"/>
          </a:p>
          <a:p>
            <a:r>
              <a:rPr lang="en-US" i="1" dirty="0" smtClean="0"/>
              <a:t>Welcome comments</a:t>
            </a:r>
            <a:endParaRPr lang="en-US" i="1" dirty="0"/>
          </a:p>
          <a:p>
            <a:r>
              <a:rPr lang="en-US" i="1" dirty="0"/>
              <a:t>Review of goals from April report (Stacy Timmons)</a:t>
            </a:r>
          </a:p>
          <a:p>
            <a:r>
              <a:rPr lang="en-US" i="1" dirty="0"/>
              <a:t>Progress and plans</a:t>
            </a:r>
          </a:p>
          <a:p>
            <a:pPr lvl="1"/>
            <a:r>
              <a:rPr lang="en-US" i="1" dirty="0" smtClean="0"/>
              <a:t>Stacy </a:t>
            </a:r>
            <a:r>
              <a:rPr lang="en-US" i="1" dirty="0"/>
              <a:t>Timmons - Introductions - IT support team (Goal 1)  </a:t>
            </a:r>
          </a:p>
          <a:p>
            <a:pPr lvl="1"/>
            <a:r>
              <a:rPr lang="en-US" i="1" dirty="0"/>
              <a:t>Jeri Sullivan Graham - New Website and </a:t>
            </a:r>
            <a:r>
              <a:rPr lang="en-US" i="1" dirty="0" err="1"/>
              <a:t>WaterSMART</a:t>
            </a:r>
            <a:r>
              <a:rPr lang="en-US" i="1" dirty="0"/>
              <a:t> grant (Goal 1 &amp; 4)</a:t>
            </a:r>
          </a:p>
          <a:p>
            <a:pPr lvl="1"/>
            <a:r>
              <a:rPr lang="en-US" i="1" dirty="0"/>
              <a:t>Jake Ross - Review System Architecture (Goal 2) </a:t>
            </a:r>
          </a:p>
          <a:p>
            <a:pPr lvl="1"/>
            <a:r>
              <a:rPr lang="en-US" i="1" dirty="0" err="1"/>
              <a:t>Thushara</a:t>
            </a:r>
            <a:r>
              <a:rPr lang="en-US" i="1" dirty="0"/>
              <a:t> </a:t>
            </a:r>
            <a:r>
              <a:rPr lang="en-US" i="1" dirty="0" err="1"/>
              <a:t>Gunda</a:t>
            </a:r>
            <a:r>
              <a:rPr lang="en-US" i="1" dirty="0"/>
              <a:t> - TWG data standards effort (Goal 3) </a:t>
            </a:r>
          </a:p>
          <a:p>
            <a:pPr lvl="1"/>
            <a:r>
              <a:rPr lang="en-US" i="1" dirty="0"/>
              <a:t>Emily </a:t>
            </a:r>
            <a:r>
              <a:rPr lang="en-US" i="1" dirty="0" err="1"/>
              <a:t>Geery</a:t>
            </a:r>
            <a:r>
              <a:rPr lang="en-US" i="1" dirty="0"/>
              <a:t> - Continued stakeholder engagement plans (Goal 4)</a:t>
            </a:r>
          </a:p>
          <a:p>
            <a:r>
              <a:rPr lang="en-US" b="1" dirty="0">
                <a:solidFill>
                  <a:srgbClr val="FF0000"/>
                </a:solidFill>
              </a:rPr>
              <a:t>9:45-11:00 am: Agency presentations and updates related to any water data projects completed, current, or planned</a:t>
            </a:r>
          </a:p>
          <a:p>
            <a:pPr lvl="1"/>
            <a:r>
              <a:rPr lang="en-US" dirty="0">
                <a:solidFill>
                  <a:srgbClr val="FF0000"/>
                </a:solidFill>
              </a:rPr>
              <a:t>9:45am: Interstate Stream Commission - Lucia Sanchez, Water Planning Program Manager</a:t>
            </a:r>
          </a:p>
          <a:p>
            <a:pPr lvl="1"/>
            <a:r>
              <a:rPr lang="en-US" dirty="0">
                <a:solidFill>
                  <a:srgbClr val="FF0000"/>
                </a:solidFill>
              </a:rPr>
              <a:t>10am: Office of State Engineer -  Julie Valdez, Water Use and Conservation + others?</a:t>
            </a:r>
          </a:p>
          <a:p>
            <a:pPr lvl="1"/>
            <a:r>
              <a:rPr lang="en-US" dirty="0">
                <a:solidFill>
                  <a:srgbClr val="FF0000"/>
                </a:solidFill>
              </a:rPr>
              <a:t>10:15am: New Mexico Environment Department  - Mary Montoya, CIO and Todd Hochman, IT lead</a:t>
            </a:r>
          </a:p>
          <a:p>
            <a:pPr lvl="1"/>
            <a:r>
              <a:rPr lang="en-US" dirty="0">
                <a:solidFill>
                  <a:srgbClr val="FF0000"/>
                </a:solidFill>
              </a:rPr>
              <a:t>10:30am:  Internet of Water - Kyle </a:t>
            </a:r>
            <a:r>
              <a:rPr lang="en-US" dirty="0" err="1">
                <a:solidFill>
                  <a:srgbClr val="FF0000"/>
                </a:solidFill>
              </a:rPr>
              <a:t>Onda</a:t>
            </a:r>
            <a:r>
              <a:rPr lang="en-US" dirty="0">
                <a:solidFill>
                  <a:srgbClr val="FF0000"/>
                </a:solidFill>
              </a:rPr>
              <a:t> - Connections to federal water data</a:t>
            </a:r>
          </a:p>
          <a:p>
            <a:pPr lvl="1"/>
            <a:endParaRPr lang="en-US" dirty="0"/>
          </a:p>
          <a:p>
            <a:r>
              <a:rPr lang="en-US" dirty="0"/>
              <a:t>11:00-11:15 am: </a:t>
            </a:r>
            <a:r>
              <a:rPr lang="en-US" dirty="0" smtClean="0"/>
              <a:t>Break</a:t>
            </a:r>
          </a:p>
          <a:p>
            <a:endParaRPr lang="en-US" dirty="0"/>
          </a:p>
          <a:p>
            <a:r>
              <a:rPr lang="en-US" dirty="0"/>
              <a:t>11:15-12:00 pm: Presentation and discussion on some ideas / plans for data access and use in coming </a:t>
            </a:r>
            <a:r>
              <a:rPr lang="en-US" dirty="0" smtClean="0"/>
              <a:t>year</a:t>
            </a:r>
            <a:endParaRPr lang="en-US" dirty="0"/>
          </a:p>
          <a:p>
            <a:endParaRPr lang="en-US" dirty="0"/>
          </a:p>
        </p:txBody>
      </p:sp>
    </p:spTree>
    <p:extLst>
      <p:ext uri="{BB962C8B-B14F-4D97-AF65-F5344CB8AC3E}">
        <p14:creationId xmlns:p14="http://schemas.microsoft.com/office/powerpoint/2010/main" val="21685349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8985504" cy="664464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pPr defTabSz="914400"/>
            <a:endParaRPr>
              <a:solidFill>
                <a:prstClr val="black"/>
              </a:solidFill>
            </a:endParaRPr>
          </a:p>
        </p:txBody>
      </p:sp>
      <p:sp>
        <p:nvSpPr>
          <p:cNvPr id="3" name="object 3"/>
          <p:cNvSpPr/>
          <p:nvPr/>
        </p:nvSpPr>
        <p:spPr>
          <a:xfrm>
            <a:off x="0" y="5580888"/>
            <a:ext cx="8817864" cy="861072"/>
          </a:xfrm>
          <a:prstGeom prst="rect">
            <a:avLst/>
          </a:prstGeom>
          <a:blipFill>
            <a:blip r:embed="rId3" cstate="print"/>
            <a:stretch>
              <a:fillRect/>
            </a:stretch>
          </a:blipFill>
        </p:spPr>
        <p:txBody>
          <a:bodyPr wrap="square" lIns="0" tIns="0" rIns="0" bIns="0" rtlCol="0"/>
          <a:lstStyle/>
          <a:p>
            <a:pPr defTabSz="914400"/>
            <a:endParaRPr>
              <a:solidFill>
                <a:prstClr val="black"/>
              </a:solidFill>
            </a:endParaRPr>
          </a:p>
        </p:txBody>
      </p:sp>
      <p:sp>
        <p:nvSpPr>
          <p:cNvPr id="4" name="object 4"/>
          <p:cNvSpPr/>
          <p:nvPr/>
        </p:nvSpPr>
        <p:spPr>
          <a:xfrm>
            <a:off x="0" y="5600700"/>
            <a:ext cx="8779764" cy="780288"/>
          </a:xfrm>
          <a:prstGeom prst="rect">
            <a:avLst/>
          </a:prstGeom>
          <a:blipFill>
            <a:blip r:embed="rId4" cstate="print"/>
            <a:stretch>
              <a:fillRect/>
            </a:stretch>
          </a:blipFill>
        </p:spPr>
        <p:txBody>
          <a:bodyPr wrap="square" lIns="0" tIns="0" rIns="0" bIns="0" rtlCol="0"/>
          <a:lstStyle/>
          <a:p>
            <a:pPr defTabSz="914400"/>
            <a:endParaRPr>
              <a:solidFill>
                <a:prstClr val="black"/>
              </a:solidFill>
            </a:endParaRPr>
          </a:p>
        </p:txBody>
      </p:sp>
      <p:sp>
        <p:nvSpPr>
          <p:cNvPr id="5" name="object 5"/>
          <p:cNvSpPr/>
          <p:nvPr/>
        </p:nvSpPr>
        <p:spPr>
          <a:xfrm>
            <a:off x="0" y="5600700"/>
            <a:ext cx="8779764" cy="780288"/>
          </a:xfrm>
          <a:prstGeom prst="rect">
            <a:avLst/>
          </a:prstGeom>
          <a:blipFill>
            <a:blip r:embed="rId5" cstate="screen">
              <a:extLst>
                <a:ext uri="{28A0092B-C50C-407E-A947-70E740481C1C}">
                  <a14:useLocalDpi xmlns:a14="http://schemas.microsoft.com/office/drawing/2010/main"/>
                </a:ext>
              </a:extLst>
            </a:blip>
            <a:stretch>
              <a:fillRect/>
            </a:stretch>
          </a:blipFill>
        </p:spPr>
        <p:txBody>
          <a:bodyPr wrap="square" lIns="0" tIns="0" rIns="0" bIns="0" rtlCol="0"/>
          <a:lstStyle/>
          <a:p>
            <a:pPr defTabSz="914400"/>
            <a:endParaRPr>
              <a:solidFill>
                <a:prstClr val="black"/>
              </a:solidFill>
            </a:endParaRPr>
          </a:p>
        </p:txBody>
      </p:sp>
      <p:sp>
        <p:nvSpPr>
          <p:cNvPr id="6" name="object 6"/>
          <p:cNvSpPr/>
          <p:nvPr/>
        </p:nvSpPr>
        <p:spPr>
          <a:xfrm>
            <a:off x="0" y="-228600"/>
            <a:ext cx="8889492" cy="6518148"/>
          </a:xfrm>
          <a:prstGeom prst="rect">
            <a:avLst/>
          </a:prstGeom>
          <a:blipFill>
            <a:blip r:embed="rId6" cstate="print"/>
            <a:stretch>
              <a:fillRect/>
            </a:stretch>
          </a:blipFill>
        </p:spPr>
        <p:txBody>
          <a:bodyPr wrap="square" lIns="0" tIns="0" rIns="0" bIns="0" rtlCol="0"/>
          <a:lstStyle/>
          <a:p>
            <a:pPr defTabSz="914400"/>
            <a:endParaRPr>
              <a:solidFill>
                <a:prstClr val="black"/>
              </a:solidFill>
            </a:endParaRPr>
          </a:p>
        </p:txBody>
      </p:sp>
      <p:sp>
        <p:nvSpPr>
          <p:cNvPr id="7" name="object 7"/>
          <p:cNvSpPr/>
          <p:nvPr/>
        </p:nvSpPr>
        <p:spPr>
          <a:xfrm>
            <a:off x="0" y="0"/>
            <a:ext cx="8810625" cy="6419215"/>
          </a:xfrm>
          <a:custGeom>
            <a:avLst/>
            <a:gdLst/>
            <a:ahLst/>
            <a:cxnLst/>
            <a:rect l="l" t="t" r="r" b="b"/>
            <a:pathLst>
              <a:path w="8810625" h="6419215">
                <a:moveTo>
                  <a:pt x="8792845" y="0"/>
                </a:moveTo>
                <a:lnTo>
                  <a:pt x="8810244" y="6419088"/>
                </a:lnTo>
                <a:lnTo>
                  <a:pt x="0" y="6410634"/>
                </a:lnTo>
              </a:path>
            </a:pathLst>
          </a:custGeom>
          <a:ln w="82550">
            <a:solidFill>
              <a:srgbClr val="629EDE"/>
            </a:solidFill>
          </a:ln>
        </p:spPr>
        <p:txBody>
          <a:bodyPr wrap="square" lIns="0" tIns="0" rIns="0" bIns="0" rtlCol="0"/>
          <a:lstStyle/>
          <a:p>
            <a:pPr defTabSz="914400"/>
            <a:endParaRPr>
              <a:solidFill>
                <a:prstClr val="black"/>
              </a:solidFill>
            </a:endParaRPr>
          </a:p>
        </p:txBody>
      </p:sp>
      <p:sp>
        <p:nvSpPr>
          <p:cNvPr id="8" name="object 8"/>
          <p:cNvSpPr/>
          <p:nvPr/>
        </p:nvSpPr>
        <p:spPr>
          <a:xfrm>
            <a:off x="0" y="0"/>
            <a:ext cx="8810625" cy="6419215"/>
          </a:xfrm>
          <a:custGeom>
            <a:avLst/>
            <a:gdLst/>
            <a:ahLst/>
            <a:cxnLst/>
            <a:rect l="l" t="t" r="r" b="b"/>
            <a:pathLst>
              <a:path w="8810625" h="6419215">
                <a:moveTo>
                  <a:pt x="8792845" y="0"/>
                </a:moveTo>
                <a:lnTo>
                  <a:pt x="8810244" y="6419088"/>
                </a:lnTo>
                <a:lnTo>
                  <a:pt x="0" y="6410634"/>
                </a:lnTo>
              </a:path>
            </a:pathLst>
          </a:custGeom>
          <a:ln w="82550">
            <a:solidFill>
              <a:srgbClr val="629EDE"/>
            </a:solidFill>
          </a:ln>
        </p:spPr>
        <p:txBody>
          <a:bodyPr wrap="square" lIns="0" tIns="0" rIns="0" bIns="0" rtlCol="0"/>
          <a:lstStyle/>
          <a:p>
            <a:pPr defTabSz="914400"/>
            <a:endParaRPr>
              <a:solidFill>
                <a:prstClr val="black"/>
              </a:solidFill>
            </a:endParaRPr>
          </a:p>
        </p:txBody>
      </p:sp>
      <p:sp>
        <p:nvSpPr>
          <p:cNvPr id="11" name="object 11"/>
          <p:cNvSpPr txBox="1"/>
          <p:nvPr/>
        </p:nvSpPr>
        <p:spPr>
          <a:xfrm>
            <a:off x="2286000" y="3733800"/>
            <a:ext cx="6283325" cy="1347164"/>
          </a:xfrm>
          <a:prstGeom prst="rect">
            <a:avLst/>
          </a:prstGeom>
        </p:spPr>
        <p:txBody>
          <a:bodyPr vert="horz" wrap="square" lIns="0" tIns="79375" rIns="0" bIns="0" rtlCol="0">
            <a:spAutoFit/>
          </a:bodyPr>
          <a:lstStyle/>
          <a:p>
            <a:pPr marL="12700" marR="5715" indent="2279650" algn="r" defTabSz="914400">
              <a:lnSpc>
                <a:spcPts val="2039"/>
              </a:lnSpc>
              <a:spcBef>
                <a:spcPts val="100"/>
              </a:spcBef>
            </a:pPr>
            <a:r>
              <a:rPr lang="en-US" sz="1200" spc="-5" dirty="0" smtClean="0">
                <a:solidFill>
                  <a:srgbClr val="1F497D"/>
                </a:solidFill>
                <a:latin typeface="Arial Black" pitchFamily="34" charset="0"/>
                <a:cs typeface="Arial Black"/>
              </a:rPr>
              <a:t>LUCIA SANCHEZ</a:t>
            </a:r>
          </a:p>
          <a:p>
            <a:pPr marL="12700" marR="5715" indent="2279650" algn="r" defTabSz="914400">
              <a:lnSpc>
                <a:spcPts val="2039"/>
              </a:lnSpc>
              <a:spcBef>
                <a:spcPts val="100"/>
              </a:spcBef>
            </a:pPr>
            <a:r>
              <a:rPr lang="en-US" sz="1200" spc="-5" dirty="0" smtClean="0">
                <a:solidFill>
                  <a:srgbClr val="1F497D"/>
                </a:solidFill>
                <a:latin typeface="Arial Black" pitchFamily="34" charset="0"/>
                <a:cs typeface="Arial Black"/>
              </a:rPr>
              <a:t>WATER PLANNING PROGRAM MANAGER, </a:t>
            </a:r>
          </a:p>
          <a:p>
            <a:pPr marL="12700" marR="5715" indent="2279650" algn="r" defTabSz="914400">
              <a:lnSpc>
                <a:spcPts val="2039"/>
              </a:lnSpc>
              <a:spcBef>
                <a:spcPts val="100"/>
              </a:spcBef>
            </a:pPr>
            <a:r>
              <a:rPr lang="en-US" sz="1200" spc="-25" dirty="0" smtClean="0">
                <a:solidFill>
                  <a:srgbClr val="1F497D"/>
                </a:solidFill>
                <a:latin typeface="Arial Black" pitchFamily="34" charset="0"/>
                <a:cs typeface="Arial Black"/>
              </a:rPr>
              <a:t>INTERSTATE </a:t>
            </a:r>
            <a:r>
              <a:rPr lang="en-US" sz="1200" spc="-5" dirty="0" smtClean="0">
                <a:solidFill>
                  <a:srgbClr val="1F497D"/>
                </a:solidFill>
                <a:latin typeface="Arial Black" pitchFamily="34" charset="0"/>
                <a:cs typeface="Arial Black"/>
              </a:rPr>
              <a:t>STREAM COMMISSION</a:t>
            </a:r>
            <a:endParaRPr lang="en-US" sz="1200" dirty="0" smtClean="0">
              <a:solidFill>
                <a:srgbClr val="1F497D"/>
              </a:solidFill>
              <a:latin typeface="Arial Black" pitchFamily="34" charset="0"/>
              <a:cs typeface="Arial Black"/>
            </a:endParaRPr>
          </a:p>
          <a:p>
            <a:pPr marR="6985" algn="r" defTabSz="914400">
              <a:spcBef>
                <a:spcPts val="415"/>
              </a:spcBef>
            </a:pPr>
            <a:r>
              <a:rPr lang="en-US" sz="1200" dirty="0" smtClean="0">
                <a:solidFill>
                  <a:srgbClr val="1F497D"/>
                </a:solidFill>
                <a:latin typeface="Arial Black" pitchFamily="34" charset="0"/>
              </a:rPr>
              <a:t>DIRECTING AGENCIES MEETING </a:t>
            </a:r>
          </a:p>
          <a:p>
            <a:pPr marR="6985" algn="r" defTabSz="914400">
              <a:spcBef>
                <a:spcPts val="415"/>
              </a:spcBef>
            </a:pPr>
            <a:r>
              <a:rPr lang="en-US" sz="1200" spc="-15" dirty="0" smtClean="0">
                <a:solidFill>
                  <a:srgbClr val="1F497D"/>
                </a:solidFill>
                <a:latin typeface="Arial Black" pitchFamily="34" charset="0"/>
                <a:cs typeface="Arial Black"/>
              </a:rPr>
              <a:t>AUGUST </a:t>
            </a:r>
            <a:r>
              <a:rPr lang="en-US" sz="1200" spc="-5" dirty="0" smtClean="0">
                <a:solidFill>
                  <a:srgbClr val="1F497D"/>
                </a:solidFill>
                <a:latin typeface="Arial Black" pitchFamily="34" charset="0"/>
                <a:cs typeface="Arial Black"/>
              </a:rPr>
              <a:t>12,</a:t>
            </a:r>
            <a:r>
              <a:rPr lang="en-US" sz="1200" spc="-25" dirty="0" smtClean="0">
                <a:solidFill>
                  <a:srgbClr val="1F497D"/>
                </a:solidFill>
                <a:latin typeface="Arial Black" pitchFamily="34" charset="0"/>
                <a:cs typeface="Arial Black"/>
              </a:rPr>
              <a:t> </a:t>
            </a:r>
            <a:r>
              <a:rPr lang="en-US" sz="1200" spc="-5" dirty="0" smtClean="0">
                <a:solidFill>
                  <a:srgbClr val="1F497D"/>
                </a:solidFill>
                <a:latin typeface="Arial Black" pitchFamily="34" charset="0"/>
                <a:cs typeface="Arial Black"/>
              </a:rPr>
              <a:t>2020</a:t>
            </a:r>
            <a:endParaRPr lang="en-US" sz="1200" dirty="0">
              <a:solidFill>
                <a:srgbClr val="1F497D"/>
              </a:solidFill>
              <a:latin typeface="Arial Black" pitchFamily="34" charset="0"/>
              <a:cs typeface="Arial Black"/>
            </a:endParaRPr>
          </a:p>
        </p:txBody>
      </p:sp>
      <p:sp>
        <p:nvSpPr>
          <p:cNvPr id="12" name="object 12"/>
          <p:cNvSpPr/>
          <p:nvPr/>
        </p:nvSpPr>
        <p:spPr>
          <a:xfrm>
            <a:off x="457200" y="3733800"/>
            <a:ext cx="2438400" cy="1551432"/>
          </a:xfrm>
          <a:prstGeom prst="rect">
            <a:avLst/>
          </a:prstGeom>
          <a:blipFill>
            <a:blip r:embed="rId7" cstate="screen">
              <a:extLst>
                <a:ext uri="{28A0092B-C50C-407E-A947-70E740481C1C}">
                  <a14:useLocalDpi xmlns:a14="http://schemas.microsoft.com/office/drawing/2010/main"/>
                </a:ext>
              </a:extLst>
            </a:blip>
            <a:stretch>
              <a:fillRect/>
            </a:stretch>
          </a:blipFill>
        </p:spPr>
        <p:txBody>
          <a:bodyPr wrap="square" lIns="0" tIns="0" rIns="0" bIns="0" rtlCol="0"/>
          <a:lstStyle/>
          <a:p>
            <a:pPr defTabSz="914400"/>
            <a:endParaRPr>
              <a:solidFill>
                <a:prstClr val="black"/>
              </a:solidFill>
            </a:endParaRPr>
          </a:p>
        </p:txBody>
      </p:sp>
      <p:sp>
        <p:nvSpPr>
          <p:cNvPr id="14" name="Title 13">
            <a:extLst>
              <a:ext uri="{FF2B5EF4-FFF2-40B4-BE49-F238E27FC236}">
                <a16:creationId xmlns="" xmlns:a16="http://schemas.microsoft.com/office/drawing/2014/main" id="{4DB282FF-179A-2645-B631-81DC8477A1E3}"/>
              </a:ext>
            </a:extLst>
          </p:cNvPr>
          <p:cNvSpPr>
            <a:spLocks noGrp="1"/>
          </p:cNvSpPr>
          <p:nvPr>
            <p:ph type="title"/>
          </p:nvPr>
        </p:nvSpPr>
        <p:spPr>
          <a:xfrm>
            <a:off x="593242" y="636778"/>
            <a:ext cx="7957515" cy="1261884"/>
          </a:xfrm>
        </p:spPr>
        <p:txBody>
          <a:bodyPr/>
          <a:lstStyle/>
          <a:p>
            <a:r>
              <a:rPr lang="en-US" dirty="0">
                <a:solidFill>
                  <a:schemeClr val="accent1">
                    <a:lumMod val="50000"/>
                  </a:schemeClr>
                </a:solidFill>
                <a:latin typeface="Arial Black" pitchFamily="34" charset="0"/>
              </a:rPr>
              <a:t>Directing Agencies Meeting </a:t>
            </a:r>
            <a:br>
              <a:rPr lang="en-US" dirty="0">
                <a:solidFill>
                  <a:schemeClr val="accent1">
                    <a:lumMod val="50000"/>
                  </a:schemeClr>
                </a:solidFill>
                <a:latin typeface="Arial Black" pitchFamily="34" charset="0"/>
              </a:rPr>
            </a:br>
            <a:endParaRPr lang="en-US" dirty="0">
              <a:solidFill>
                <a:schemeClr val="accent1">
                  <a:lumMod val="50000"/>
                </a:schemeClr>
              </a:solidFill>
              <a:latin typeface="Arial Black" pitchFamily="34" charset="0"/>
            </a:endParaRPr>
          </a:p>
        </p:txBody>
      </p:sp>
      <p:sp>
        <p:nvSpPr>
          <p:cNvPr id="16" name="object 10">
            <a:extLst>
              <a:ext uri="{FF2B5EF4-FFF2-40B4-BE49-F238E27FC236}">
                <a16:creationId xmlns="" xmlns:a16="http://schemas.microsoft.com/office/drawing/2014/main" id="{4E18CB44-9C6D-BB41-90B8-B710B32F9CAF}"/>
              </a:ext>
            </a:extLst>
          </p:cNvPr>
          <p:cNvSpPr txBox="1"/>
          <p:nvPr/>
        </p:nvSpPr>
        <p:spPr>
          <a:xfrm>
            <a:off x="838200" y="1981200"/>
            <a:ext cx="6910705" cy="1120820"/>
          </a:xfrm>
          <a:prstGeom prst="rect">
            <a:avLst/>
          </a:prstGeom>
        </p:spPr>
        <p:txBody>
          <a:bodyPr vert="horz" wrap="square" lIns="0" tIns="12700" rIns="0" bIns="0" rtlCol="0">
            <a:spAutoFit/>
          </a:bodyPr>
          <a:lstStyle/>
          <a:p>
            <a:pPr marL="12700" algn="ctr" defTabSz="914400">
              <a:spcBef>
                <a:spcPts val="100"/>
              </a:spcBef>
            </a:pPr>
            <a:r>
              <a:rPr lang="en-US" sz="3600" b="1" spc="80" dirty="0">
                <a:solidFill>
                  <a:srgbClr val="0A5294"/>
                </a:solidFill>
                <a:latin typeface="Arial Black" pitchFamily="34" charset="0"/>
                <a:cs typeface="Impact"/>
              </a:rPr>
              <a:t>ISC’s </a:t>
            </a:r>
            <a:r>
              <a:rPr lang="en-US" sz="3600" b="1" spc="80" dirty="0" smtClean="0">
                <a:solidFill>
                  <a:srgbClr val="0A5294"/>
                </a:solidFill>
                <a:latin typeface="Arial Black" pitchFamily="34" charset="0"/>
                <a:cs typeface="Impact"/>
              </a:rPr>
              <a:t>WATER </a:t>
            </a:r>
            <a:r>
              <a:rPr lang="en-US" sz="3600" b="1" spc="80" dirty="0">
                <a:solidFill>
                  <a:srgbClr val="0A5294"/>
                </a:solidFill>
                <a:latin typeface="Arial Black" pitchFamily="34" charset="0"/>
                <a:cs typeface="Impact"/>
              </a:rPr>
              <a:t>DATA  </a:t>
            </a:r>
            <a:r>
              <a:rPr lang="en-US" sz="3600" b="1" spc="80" dirty="0" smtClean="0">
                <a:solidFill>
                  <a:srgbClr val="0A5294"/>
                </a:solidFill>
                <a:latin typeface="Arial Black" pitchFamily="34" charset="0"/>
                <a:cs typeface="Impact"/>
              </a:rPr>
              <a:t>ACT PARTICIPATION </a:t>
            </a:r>
            <a:endParaRPr sz="3600" dirty="0">
              <a:solidFill>
                <a:prstClr val="black"/>
              </a:solidFill>
              <a:latin typeface="Arial Black" pitchFamily="34" charset="0"/>
              <a:cs typeface="Impact"/>
            </a:endParaRPr>
          </a:p>
        </p:txBody>
      </p:sp>
    </p:spTree>
    <p:extLst>
      <p:ext uri="{BB962C8B-B14F-4D97-AF65-F5344CB8AC3E}">
        <p14:creationId xmlns:p14="http://schemas.microsoft.com/office/powerpoint/2010/main" val="40095058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9"/>
          <p:cNvSpPr txBox="1">
            <a:spLocks noGrp="1"/>
          </p:cNvSpPr>
          <p:nvPr>
            <p:ph type="title"/>
          </p:nvPr>
        </p:nvSpPr>
        <p:spPr>
          <a:xfrm>
            <a:off x="593242" y="636778"/>
            <a:ext cx="7957515" cy="339837"/>
          </a:xfrm>
          <a:prstGeom prst="rect">
            <a:avLst/>
          </a:prstGeom>
        </p:spPr>
        <p:txBody>
          <a:bodyPr vert="horz" wrap="square" lIns="0" tIns="62230" rIns="0" bIns="0" rtlCol="0">
            <a:spAutoFit/>
          </a:bodyPr>
          <a:lstStyle/>
          <a:p>
            <a:pPr marL="12065" marR="5080" algn="l">
              <a:lnSpc>
                <a:spcPct val="90000"/>
              </a:lnSpc>
              <a:spcBef>
                <a:spcPts val="490"/>
              </a:spcBef>
            </a:pPr>
            <a:r>
              <a:rPr lang="en-US" sz="2000" dirty="0">
                <a:latin typeface="Arial Black" pitchFamily="34" charset="0"/>
              </a:rPr>
              <a:t>WATER PLANNING PROGRAM &amp; WATER DATA ACT</a:t>
            </a:r>
          </a:p>
        </p:txBody>
      </p:sp>
      <p:sp>
        <p:nvSpPr>
          <p:cNvPr id="5" name="Content Placeholder 14">
            <a:extLst>
              <a:ext uri="{FF2B5EF4-FFF2-40B4-BE49-F238E27FC236}">
                <a16:creationId xmlns="" xmlns:a16="http://schemas.microsoft.com/office/drawing/2014/main" id="{2349C98B-4DB4-9C41-93A7-F7F6654136BE}"/>
              </a:ext>
            </a:extLst>
          </p:cNvPr>
          <p:cNvSpPr txBox="1">
            <a:spLocks/>
          </p:cNvSpPr>
          <p:nvPr/>
        </p:nvSpPr>
        <p:spPr>
          <a:xfrm>
            <a:off x="609600" y="1219200"/>
            <a:ext cx="5259706" cy="369332"/>
          </a:xfrm>
          <a:prstGeom prst="rect">
            <a:avLst/>
          </a:prstGeom>
          <a:solidFill>
            <a:schemeClr val="tx2"/>
          </a:solidFill>
        </p:spPr>
        <p:txBody>
          <a:bodyPr/>
          <a:lstStyle/>
          <a:p>
            <a:pPr defTabSz="914400">
              <a:defRPr/>
            </a:pPr>
            <a:r>
              <a:rPr lang="en-US" b="1" kern="0" dirty="0">
                <a:solidFill>
                  <a:prstClr val="white"/>
                </a:solidFill>
                <a:latin typeface="Arial Black" pitchFamily="34" charset="0"/>
              </a:rPr>
              <a:t>HOT TOPICS IN WATER PLANNING </a:t>
            </a:r>
          </a:p>
        </p:txBody>
      </p:sp>
      <p:sp>
        <p:nvSpPr>
          <p:cNvPr id="6" name="Content Placeholder 15">
            <a:extLst>
              <a:ext uri="{FF2B5EF4-FFF2-40B4-BE49-F238E27FC236}">
                <a16:creationId xmlns="" xmlns:a16="http://schemas.microsoft.com/office/drawing/2014/main" id="{9A0FF647-0490-9649-879F-E9348073DAC4}"/>
              </a:ext>
            </a:extLst>
          </p:cNvPr>
          <p:cNvSpPr txBox="1">
            <a:spLocks/>
          </p:cNvSpPr>
          <p:nvPr/>
        </p:nvSpPr>
        <p:spPr>
          <a:xfrm>
            <a:off x="5943600" y="1295400"/>
            <a:ext cx="2743200" cy="4307586"/>
          </a:xfrm>
          <a:prstGeom prst="rect">
            <a:avLst/>
          </a:prstGeom>
          <a:solidFill>
            <a:schemeClr val="tx2">
              <a:alpha val="99000"/>
            </a:schemeClr>
          </a:solidFill>
        </p:spPr>
        <p:txBody>
          <a:bodyPr/>
          <a:lstStyle/>
          <a:p>
            <a:pPr algn="ctr" defTabSz="914400">
              <a:defRPr/>
            </a:pPr>
            <a:r>
              <a:rPr lang="en-US" b="1" kern="0" dirty="0">
                <a:solidFill>
                  <a:prstClr val="white"/>
                </a:solidFill>
                <a:latin typeface="Arial Black" pitchFamily="34" charset="0"/>
              </a:rPr>
              <a:t>FY20 SUPPORT</a:t>
            </a:r>
          </a:p>
          <a:p>
            <a:pPr defTabSz="914400">
              <a:defRPr/>
            </a:pPr>
            <a:endParaRPr lang="en-US" kern="0" dirty="0">
              <a:solidFill>
                <a:sysClr val="windowText" lastClr="000000"/>
              </a:solidFill>
            </a:endParaRPr>
          </a:p>
          <a:p>
            <a:pPr marL="342900" indent="-342900" defTabSz="914400">
              <a:spcBef>
                <a:spcPts val="1200"/>
              </a:spcBef>
              <a:buFont typeface="Arial" panose="020B0604020202020204" pitchFamily="34" charset="0"/>
              <a:buChar char="•"/>
              <a:defRPr/>
            </a:pPr>
            <a:r>
              <a:rPr lang="en-US" kern="0" dirty="0">
                <a:solidFill>
                  <a:prstClr val="white">
                    <a:lumMod val="95000"/>
                  </a:prstClr>
                </a:solidFill>
              </a:rPr>
              <a:t>$62,000 in contractual &amp; technical support</a:t>
            </a:r>
          </a:p>
          <a:p>
            <a:pPr marL="342900" indent="-342900" defTabSz="914400">
              <a:spcBef>
                <a:spcPts val="1200"/>
              </a:spcBef>
              <a:buFont typeface="Arial" panose="020B0604020202020204" pitchFamily="34" charset="0"/>
              <a:buChar char="•"/>
              <a:defRPr/>
            </a:pPr>
            <a:r>
              <a:rPr lang="en-US" kern="0" dirty="0">
                <a:solidFill>
                  <a:prstClr val="white">
                    <a:lumMod val="95000"/>
                  </a:prstClr>
                </a:solidFill>
              </a:rPr>
              <a:t>ISC Program Management</a:t>
            </a:r>
          </a:p>
          <a:p>
            <a:pPr marL="342900" indent="-342900" defTabSz="914400">
              <a:spcBef>
                <a:spcPts val="1200"/>
              </a:spcBef>
              <a:buFont typeface="Arial" panose="020B0604020202020204" pitchFamily="34" charset="0"/>
              <a:buChar char="•"/>
              <a:defRPr/>
            </a:pPr>
            <a:r>
              <a:rPr lang="en-US" kern="0" dirty="0">
                <a:solidFill>
                  <a:prstClr val="white">
                    <a:lumMod val="95000"/>
                  </a:prstClr>
                </a:solidFill>
              </a:rPr>
              <a:t>Engagement </a:t>
            </a:r>
          </a:p>
          <a:p>
            <a:pPr defTabSz="914400">
              <a:defRPr/>
            </a:pPr>
            <a:endParaRPr lang="en-US" kern="0" dirty="0">
              <a:solidFill>
                <a:sysClr val="windowText" lastClr="000000"/>
              </a:solidFill>
            </a:endParaRPr>
          </a:p>
          <a:p>
            <a:pPr defTabSz="914400">
              <a:defRPr/>
            </a:pPr>
            <a:endParaRPr lang="en-US" kern="0" dirty="0">
              <a:solidFill>
                <a:sysClr val="windowText" lastClr="000000"/>
              </a:solidFill>
            </a:endParaRPr>
          </a:p>
        </p:txBody>
      </p:sp>
      <p:graphicFrame>
        <p:nvGraphicFramePr>
          <p:cNvPr id="13" name="Diagram 12"/>
          <p:cNvGraphicFramePr/>
          <p:nvPr>
            <p:extLst/>
          </p:nvPr>
        </p:nvGraphicFramePr>
        <p:xfrm>
          <a:off x="685800" y="1905000"/>
          <a:ext cx="5029200" cy="383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object 8"/>
          <p:cNvSpPr/>
          <p:nvPr/>
        </p:nvSpPr>
        <p:spPr>
          <a:xfrm>
            <a:off x="0" y="0"/>
            <a:ext cx="8810625" cy="6419215"/>
          </a:xfrm>
          <a:custGeom>
            <a:avLst/>
            <a:gdLst/>
            <a:ahLst/>
            <a:cxnLst/>
            <a:rect l="l" t="t" r="r" b="b"/>
            <a:pathLst>
              <a:path w="8810625" h="6419215">
                <a:moveTo>
                  <a:pt x="8792845" y="0"/>
                </a:moveTo>
                <a:lnTo>
                  <a:pt x="8810244" y="6419088"/>
                </a:lnTo>
                <a:lnTo>
                  <a:pt x="0" y="6410634"/>
                </a:lnTo>
              </a:path>
            </a:pathLst>
          </a:custGeom>
          <a:ln w="82550">
            <a:solidFill>
              <a:srgbClr val="629EDE"/>
            </a:solidFill>
          </a:ln>
        </p:spPr>
        <p:txBody>
          <a:bodyPr wrap="square" lIns="0" tIns="0" rIns="0" bIns="0" rtlCol="0"/>
          <a:lstStyle/>
          <a:p>
            <a:pPr defTabSz="914400"/>
            <a:endParaRPr>
              <a:solidFill>
                <a:prstClr val="black"/>
              </a:solidFill>
            </a:endParaRPr>
          </a:p>
        </p:txBody>
      </p:sp>
    </p:spTree>
    <p:extLst>
      <p:ext uri="{BB962C8B-B14F-4D97-AF65-F5344CB8AC3E}">
        <p14:creationId xmlns:p14="http://schemas.microsoft.com/office/powerpoint/2010/main" val="30092049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9">
            <a:extLst>
              <a:ext uri="{FF2B5EF4-FFF2-40B4-BE49-F238E27FC236}">
                <a16:creationId xmlns:a16="http://schemas.microsoft.com/office/drawing/2014/main" xmlns="" id="{CEAD0FD2-AF9A-4626-A717-49B022352D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857251"/>
            <a:ext cx="4569713"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xmlns="" id="{365A8AD9-4279-0C40-8CB0-149E758A9FA7}"/>
              </a:ext>
            </a:extLst>
          </p:cNvPr>
          <p:cNvSpPr>
            <a:spLocks noGrp="1"/>
          </p:cNvSpPr>
          <p:nvPr>
            <p:ph type="ctrTitle"/>
          </p:nvPr>
        </p:nvSpPr>
        <p:spPr>
          <a:xfrm>
            <a:off x="603504" y="2647308"/>
            <a:ext cx="3364992" cy="1234440"/>
          </a:xfrm>
        </p:spPr>
        <p:txBody>
          <a:bodyPr>
            <a:normAutofit fontScale="90000"/>
          </a:bodyPr>
          <a:lstStyle/>
          <a:p>
            <a:r>
              <a:rPr lang="en-US" sz="2400" dirty="0"/>
              <a:t>Directing Agencies Update</a:t>
            </a:r>
          </a:p>
        </p:txBody>
      </p:sp>
      <p:sp>
        <p:nvSpPr>
          <p:cNvPr id="3" name="Subtitle 2">
            <a:extLst>
              <a:ext uri="{FF2B5EF4-FFF2-40B4-BE49-F238E27FC236}">
                <a16:creationId xmlns:a16="http://schemas.microsoft.com/office/drawing/2014/main" xmlns="" id="{6C53022E-AA69-0A4C-A926-435AAD618F11}"/>
              </a:ext>
            </a:extLst>
          </p:cNvPr>
          <p:cNvSpPr>
            <a:spLocks noGrp="1"/>
          </p:cNvSpPr>
          <p:nvPr>
            <p:ph type="subTitle" idx="1"/>
          </p:nvPr>
        </p:nvSpPr>
        <p:spPr>
          <a:xfrm>
            <a:off x="861461" y="4121658"/>
            <a:ext cx="2849078" cy="929921"/>
          </a:xfrm>
        </p:spPr>
        <p:txBody>
          <a:bodyPr>
            <a:normAutofit/>
          </a:bodyPr>
          <a:lstStyle/>
          <a:p>
            <a:r>
              <a:rPr lang="en-US" sz="1350">
                <a:solidFill>
                  <a:srgbClr val="FFFFFF"/>
                </a:solidFill>
              </a:rPr>
              <a:t>August 12, 2020</a:t>
            </a:r>
            <a:endParaRPr lang="en-US" sz="1350" dirty="0">
              <a:solidFill>
                <a:srgbClr val="FFFFFF"/>
              </a:solidFill>
            </a:endParaRPr>
          </a:p>
        </p:txBody>
      </p:sp>
      <p:sp useBgFill="1">
        <p:nvSpPr>
          <p:cNvPr id="17" name="Rectangle 11">
            <a:extLst>
              <a:ext uri="{FF2B5EF4-FFF2-40B4-BE49-F238E27FC236}">
                <a16:creationId xmlns:a16="http://schemas.microsoft.com/office/drawing/2014/main" xmlns="" id="{639AF048-01BF-4742-B8D3-428C27C158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72001" y="857250"/>
            <a:ext cx="4571999"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5" name="Picture 4">
            <a:extLst>
              <a:ext uri="{FF2B5EF4-FFF2-40B4-BE49-F238E27FC236}">
                <a16:creationId xmlns:a16="http://schemas.microsoft.com/office/drawing/2014/main" xmlns="" id="{6DFBFD5B-8821-1243-A3E9-C76F1E200A58}"/>
              </a:ext>
            </a:extLst>
          </p:cNvPr>
          <p:cNvPicPr>
            <a:picLocks noChangeAspect="1"/>
          </p:cNvPicPr>
          <p:nvPr/>
        </p:nvPicPr>
        <p:blipFill>
          <a:blip r:embed="rId3"/>
          <a:stretch>
            <a:fillRect/>
          </a:stretch>
        </p:blipFill>
        <p:spPr>
          <a:xfrm>
            <a:off x="5049772" y="2660435"/>
            <a:ext cx="3614168" cy="1301100"/>
          </a:xfrm>
          <a:prstGeom prst="rect">
            <a:avLst/>
          </a:prstGeom>
        </p:spPr>
      </p:pic>
      <p:pic>
        <p:nvPicPr>
          <p:cNvPr id="4" name="Picture 3">
            <a:extLst>
              <a:ext uri="{FF2B5EF4-FFF2-40B4-BE49-F238E27FC236}">
                <a16:creationId xmlns:a16="http://schemas.microsoft.com/office/drawing/2014/main" xmlns="" id="{8D92976E-238F-A541-B2EF-26208433A0E8}"/>
              </a:ext>
            </a:extLst>
          </p:cNvPr>
          <p:cNvPicPr>
            <a:picLocks noChangeAspect="1"/>
          </p:cNvPicPr>
          <p:nvPr/>
        </p:nvPicPr>
        <p:blipFill>
          <a:blip r:embed="rId4"/>
          <a:stretch>
            <a:fillRect/>
          </a:stretch>
        </p:blipFill>
        <p:spPr>
          <a:xfrm>
            <a:off x="-2286" y="-104774"/>
            <a:ext cx="9144000" cy="962025"/>
          </a:xfrm>
          <a:prstGeom prst="rect">
            <a:avLst/>
          </a:prstGeom>
        </p:spPr>
      </p:pic>
      <p:sp>
        <p:nvSpPr>
          <p:cNvPr id="8" name="Subtitle 2"/>
          <p:cNvSpPr txBox="1">
            <a:spLocks/>
          </p:cNvSpPr>
          <p:nvPr/>
        </p:nvSpPr>
        <p:spPr>
          <a:xfrm>
            <a:off x="1439037" y="6044296"/>
            <a:ext cx="6261354" cy="2029968"/>
          </a:xfrm>
          <a:prstGeom prst="rect">
            <a:avLst/>
          </a:prstGeom>
          <a:noFill/>
        </p:spPr>
        <p:txBody>
          <a:bodyPr vert="horz" lIns="68580" tIns="34290" rIns="68580" bIns="34290" rtlCol="0">
            <a:normAutofit/>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75000"/>
                    <a:lumOff val="25000"/>
                  </a:schemeClr>
                </a:solidFill>
                <a:latin typeface="+mn-lt"/>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pPr>
              <a:lnSpc>
                <a:spcPct val="80000"/>
              </a:lnSpc>
              <a:spcBef>
                <a:spcPts val="336"/>
              </a:spcBef>
              <a:buClr>
                <a:schemeClr val="lt1"/>
              </a:buClr>
              <a:buSzPts val="2240"/>
            </a:pPr>
            <a:r>
              <a:rPr lang="en-US" sz="1500" b="1" dirty="0"/>
              <a:t>Stacy Timmons</a:t>
            </a:r>
          </a:p>
          <a:p>
            <a:pPr>
              <a:lnSpc>
                <a:spcPct val="80000"/>
              </a:lnSpc>
              <a:spcBef>
                <a:spcPts val="336"/>
              </a:spcBef>
              <a:buClr>
                <a:schemeClr val="lt1"/>
              </a:buClr>
              <a:buSzPts val="2240"/>
            </a:pPr>
            <a:r>
              <a:rPr lang="en-US" sz="1500" dirty="0"/>
              <a:t>Associate Director, Hydrogeology Programs</a:t>
            </a:r>
          </a:p>
          <a:p>
            <a:pPr>
              <a:lnSpc>
                <a:spcPct val="80000"/>
              </a:lnSpc>
              <a:spcBef>
                <a:spcPts val="336"/>
              </a:spcBef>
              <a:buClr>
                <a:schemeClr val="lt1"/>
              </a:buClr>
              <a:buSzPts val="2240"/>
            </a:pPr>
            <a:r>
              <a:rPr lang="en-US" sz="1500" dirty="0"/>
              <a:t>NM Bureau of Geology and Mineral Resources</a:t>
            </a:r>
          </a:p>
          <a:p>
            <a:pPr>
              <a:lnSpc>
                <a:spcPct val="80000"/>
              </a:lnSpc>
              <a:spcBef>
                <a:spcPts val="336"/>
              </a:spcBef>
              <a:buClr>
                <a:schemeClr val="lt1"/>
              </a:buClr>
              <a:buSzPts val="2240"/>
            </a:pPr>
            <a:endParaRPr lang="en-US" sz="1500" dirty="0"/>
          </a:p>
          <a:p>
            <a:pPr>
              <a:lnSpc>
                <a:spcPct val="80000"/>
              </a:lnSpc>
              <a:spcBef>
                <a:spcPts val="336"/>
              </a:spcBef>
              <a:buClr>
                <a:schemeClr val="lt1"/>
              </a:buClr>
              <a:buSzPts val="2240"/>
            </a:pPr>
            <a:endParaRPr lang="en-US" sz="1500" dirty="0"/>
          </a:p>
        </p:txBody>
      </p:sp>
    </p:spTree>
    <p:extLst>
      <p:ext uri="{BB962C8B-B14F-4D97-AF65-F5344CB8AC3E}">
        <p14:creationId xmlns:p14="http://schemas.microsoft.com/office/powerpoint/2010/main" val="349184789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8985504" cy="664464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pPr defTabSz="914400"/>
            <a:endParaRPr>
              <a:solidFill>
                <a:prstClr val="black"/>
              </a:solidFill>
            </a:endParaRPr>
          </a:p>
        </p:txBody>
      </p:sp>
      <p:sp>
        <p:nvSpPr>
          <p:cNvPr id="3" name="object 3"/>
          <p:cNvSpPr/>
          <p:nvPr/>
        </p:nvSpPr>
        <p:spPr>
          <a:xfrm>
            <a:off x="0" y="5580888"/>
            <a:ext cx="8817864" cy="861072"/>
          </a:xfrm>
          <a:prstGeom prst="rect">
            <a:avLst/>
          </a:prstGeom>
          <a:blipFill>
            <a:blip r:embed="rId3" cstate="print"/>
            <a:stretch>
              <a:fillRect/>
            </a:stretch>
          </a:blipFill>
        </p:spPr>
        <p:txBody>
          <a:bodyPr wrap="square" lIns="0" tIns="0" rIns="0" bIns="0" rtlCol="0"/>
          <a:lstStyle/>
          <a:p>
            <a:pPr defTabSz="914400"/>
            <a:endParaRPr>
              <a:solidFill>
                <a:prstClr val="black"/>
              </a:solidFill>
            </a:endParaRPr>
          </a:p>
        </p:txBody>
      </p:sp>
      <p:sp>
        <p:nvSpPr>
          <p:cNvPr id="4" name="object 4"/>
          <p:cNvSpPr/>
          <p:nvPr/>
        </p:nvSpPr>
        <p:spPr>
          <a:xfrm>
            <a:off x="0" y="5600700"/>
            <a:ext cx="8779764" cy="780288"/>
          </a:xfrm>
          <a:prstGeom prst="rect">
            <a:avLst/>
          </a:prstGeom>
          <a:blipFill>
            <a:blip r:embed="rId4" cstate="print"/>
            <a:stretch>
              <a:fillRect/>
            </a:stretch>
          </a:blipFill>
        </p:spPr>
        <p:txBody>
          <a:bodyPr wrap="square" lIns="0" tIns="0" rIns="0" bIns="0" rtlCol="0"/>
          <a:lstStyle/>
          <a:p>
            <a:pPr defTabSz="914400"/>
            <a:endParaRPr>
              <a:solidFill>
                <a:prstClr val="black"/>
              </a:solidFill>
            </a:endParaRPr>
          </a:p>
        </p:txBody>
      </p:sp>
      <p:sp>
        <p:nvSpPr>
          <p:cNvPr id="5" name="object 5"/>
          <p:cNvSpPr/>
          <p:nvPr/>
        </p:nvSpPr>
        <p:spPr>
          <a:xfrm>
            <a:off x="0" y="5600700"/>
            <a:ext cx="8779764" cy="780288"/>
          </a:xfrm>
          <a:prstGeom prst="rect">
            <a:avLst/>
          </a:prstGeom>
          <a:blipFill>
            <a:blip r:embed="rId5" cstate="screen">
              <a:extLst>
                <a:ext uri="{28A0092B-C50C-407E-A947-70E740481C1C}">
                  <a14:useLocalDpi xmlns:a14="http://schemas.microsoft.com/office/drawing/2010/main"/>
                </a:ext>
              </a:extLst>
            </a:blip>
            <a:stretch>
              <a:fillRect/>
            </a:stretch>
          </a:blipFill>
        </p:spPr>
        <p:txBody>
          <a:bodyPr wrap="square" lIns="0" tIns="0" rIns="0" bIns="0" rtlCol="0"/>
          <a:lstStyle/>
          <a:p>
            <a:pPr defTabSz="914400"/>
            <a:endParaRPr>
              <a:solidFill>
                <a:prstClr val="black"/>
              </a:solidFill>
            </a:endParaRPr>
          </a:p>
        </p:txBody>
      </p:sp>
      <p:sp>
        <p:nvSpPr>
          <p:cNvPr id="6" name="object 6"/>
          <p:cNvSpPr/>
          <p:nvPr/>
        </p:nvSpPr>
        <p:spPr>
          <a:xfrm>
            <a:off x="0" y="299085"/>
            <a:ext cx="8889492" cy="6518148"/>
          </a:xfrm>
          <a:prstGeom prst="rect">
            <a:avLst/>
          </a:prstGeom>
          <a:blipFill>
            <a:blip r:embed="rId6" cstate="print">
              <a:lum bright="1000" contrast="4000"/>
            </a:blip>
            <a:stretch>
              <a:fillRect/>
            </a:stretch>
          </a:blipFill>
        </p:spPr>
        <p:txBody>
          <a:bodyPr wrap="square" lIns="0" tIns="0" rIns="0" bIns="0" rtlCol="0"/>
          <a:lstStyle/>
          <a:p>
            <a:pPr defTabSz="914400"/>
            <a:endParaRPr dirty="0">
              <a:solidFill>
                <a:prstClr val="black"/>
              </a:solidFill>
            </a:endParaRPr>
          </a:p>
        </p:txBody>
      </p:sp>
      <p:sp>
        <p:nvSpPr>
          <p:cNvPr id="7" name="object 7"/>
          <p:cNvSpPr/>
          <p:nvPr/>
        </p:nvSpPr>
        <p:spPr>
          <a:xfrm>
            <a:off x="0" y="0"/>
            <a:ext cx="8810625" cy="6419215"/>
          </a:xfrm>
          <a:custGeom>
            <a:avLst/>
            <a:gdLst/>
            <a:ahLst/>
            <a:cxnLst/>
            <a:rect l="l" t="t" r="r" b="b"/>
            <a:pathLst>
              <a:path w="8810625" h="6419215">
                <a:moveTo>
                  <a:pt x="8792845" y="0"/>
                </a:moveTo>
                <a:lnTo>
                  <a:pt x="8810244" y="6419088"/>
                </a:lnTo>
                <a:lnTo>
                  <a:pt x="0" y="6410634"/>
                </a:lnTo>
              </a:path>
            </a:pathLst>
          </a:custGeom>
          <a:ln w="82550">
            <a:solidFill>
              <a:srgbClr val="629EDE"/>
            </a:solidFill>
          </a:ln>
        </p:spPr>
        <p:txBody>
          <a:bodyPr wrap="square" lIns="0" tIns="0" rIns="0" bIns="0" rtlCol="0"/>
          <a:lstStyle/>
          <a:p>
            <a:pPr defTabSz="914400"/>
            <a:endParaRPr>
              <a:solidFill>
                <a:prstClr val="black"/>
              </a:solidFill>
            </a:endParaRPr>
          </a:p>
        </p:txBody>
      </p:sp>
      <p:sp>
        <p:nvSpPr>
          <p:cNvPr id="8" name="object 8"/>
          <p:cNvSpPr/>
          <p:nvPr/>
        </p:nvSpPr>
        <p:spPr>
          <a:xfrm>
            <a:off x="0" y="0"/>
            <a:ext cx="8810625" cy="6419215"/>
          </a:xfrm>
          <a:custGeom>
            <a:avLst/>
            <a:gdLst/>
            <a:ahLst/>
            <a:cxnLst/>
            <a:rect l="l" t="t" r="r" b="b"/>
            <a:pathLst>
              <a:path w="8810625" h="6419215">
                <a:moveTo>
                  <a:pt x="8792845" y="0"/>
                </a:moveTo>
                <a:lnTo>
                  <a:pt x="8810244" y="6419088"/>
                </a:lnTo>
                <a:lnTo>
                  <a:pt x="0" y="6410634"/>
                </a:lnTo>
              </a:path>
            </a:pathLst>
          </a:custGeom>
          <a:ln w="82550">
            <a:solidFill>
              <a:srgbClr val="629EDE"/>
            </a:solidFill>
          </a:ln>
        </p:spPr>
        <p:txBody>
          <a:bodyPr wrap="square" lIns="0" tIns="0" rIns="0" bIns="0" rtlCol="0"/>
          <a:lstStyle/>
          <a:p>
            <a:pPr defTabSz="914400"/>
            <a:endParaRPr>
              <a:solidFill>
                <a:prstClr val="black"/>
              </a:solidFill>
            </a:endParaRPr>
          </a:p>
        </p:txBody>
      </p:sp>
      <p:sp>
        <p:nvSpPr>
          <p:cNvPr id="9" name="object 9"/>
          <p:cNvSpPr txBox="1">
            <a:spLocks noGrp="1"/>
          </p:cNvSpPr>
          <p:nvPr>
            <p:ph type="title"/>
          </p:nvPr>
        </p:nvSpPr>
        <p:spPr>
          <a:xfrm>
            <a:off x="762000" y="808290"/>
            <a:ext cx="7788757" cy="492443"/>
          </a:xfrm>
        </p:spPr>
        <p:txBody>
          <a:bodyPr/>
          <a:lstStyle/>
          <a:p>
            <a:r>
              <a:rPr lang="en-US" sz="3200" dirty="0">
                <a:latin typeface="Arial Black" pitchFamily="34" charset="0"/>
              </a:rPr>
              <a:t>ENGAGEMENT / COORDINATION</a:t>
            </a:r>
          </a:p>
        </p:txBody>
      </p:sp>
      <p:sp>
        <p:nvSpPr>
          <p:cNvPr id="10" name="object 10"/>
          <p:cNvSpPr txBox="1"/>
          <p:nvPr/>
        </p:nvSpPr>
        <p:spPr>
          <a:xfrm>
            <a:off x="762000" y="1828800"/>
            <a:ext cx="7543800" cy="3269485"/>
          </a:xfrm>
          <a:prstGeom prst="rect">
            <a:avLst/>
          </a:prstGeom>
          <a:solidFill>
            <a:schemeClr val="tx2"/>
          </a:solidFill>
          <a:ln w="9525">
            <a:solidFill>
              <a:srgbClr val="0E6EC5"/>
            </a:solidFill>
          </a:ln>
        </p:spPr>
        <p:txBody>
          <a:bodyPr vert="horz" wrap="square" lIns="0" tIns="1905" rIns="0" bIns="0" rtlCol="0">
            <a:spAutoFit/>
          </a:bodyPr>
          <a:lstStyle/>
          <a:p>
            <a:pPr marL="377190" indent="-285750" defTabSz="914400">
              <a:spcBef>
                <a:spcPts val="1035"/>
              </a:spcBef>
              <a:buClr>
                <a:srgbClr val="0E6EC5"/>
              </a:buClr>
              <a:buSzPct val="158333"/>
              <a:buFont typeface="Arial" panose="020B0604020202020204" pitchFamily="34" charset="0"/>
              <a:buChar char="•"/>
              <a:tabLst>
                <a:tab pos="320675" algn="l"/>
              </a:tabLst>
            </a:pPr>
            <a:r>
              <a:rPr sz="2800" b="1" spc="-5" dirty="0">
                <a:solidFill>
                  <a:srgbClr val="F79646"/>
                </a:solidFill>
                <a:latin typeface="Arial"/>
                <a:cs typeface="Arial"/>
              </a:rPr>
              <a:t>2019 HB 651 </a:t>
            </a:r>
            <a:r>
              <a:rPr sz="2800" b="1" spc="-20" dirty="0">
                <a:solidFill>
                  <a:srgbClr val="F79646"/>
                </a:solidFill>
                <a:latin typeface="Arial"/>
                <a:cs typeface="Arial"/>
              </a:rPr>
              <a:t>Water </a:t>
            </a:r>
            <a:r>
              <a:rPr sz="2800" b="1" spc="-5" dirty="0">
                <a:solidFill>
                  <a:srgbClr val="F79646"/>
                </a:solidFill>
                <a:latin typeface="Arial"/>
                <a:cs typeface="Arial"/>
              </a:rPr>
              <a:t>Data</a:t>
            </a:r>
            <a:r>
              <a:rPr sz="2800" b="1" spc="-30" dirty="0">
                <a:solidFill>
                  <a:srgbClr val="F79646"/>
                </a:solidFill>
                <a:latin typeface="Arial"/>
                <a:cs typeface="Arial"/>
              </a:rPr>
              <a:t> </a:t>
            </a:r>
            <a:r>
              <a:rPr sz="2800" b="1" spc="-20" dirty="0">
                <a:solidFill>
                  <a:srgbClr val="F79646"/>
                </a:solidFill>
                <a:latin typeface="Arial"/>
                <a:cs typeface="Arial"/>
              </a:rPr>
              <a:t>Act</a:t>
            </a:r>
            <a:endParaRPr sz="2800" dirty="0">
              <a:solidFill>
                <a:srgbClr val="F79646"/>
              </a:solidFill>
              <a:latin typeface="Arial"/>
              <a:cs typeface="Arial"/>
            </a:endParaRPr>
          </a:p>
          <a:p>
            <a:pPr marL="320040" indent="-228600" defTabSz="914400">
              <a:spcBef>
                <a:spcPts val="1035"/>
              </a:spcBef>
              <a:buClr>
                <a:srgbClr val="0E6EC5"/>
              </a:buClr>
              <a:buSzPct val="158333"/>
              <a:buFont typeface="Arial"/>
              <a:buChar char="•"/>
              <a:tabLst>
                <a:tab pos="320675" algn="l"/>
              </a:tabLst>
            </a:pPr>
            <a:r>
              <a:rPr b="1" spc="-5" dirty="0">
                <a:solidFill>
                  <a:prstClr val="white"/>
                </a:solidFill>
                <a:latin typeface="Arial"/>
                <a:cs typeface="Arial"/>
              </a:rPr>
              <a:t>2019 HB 266 Forest </a:t>
            </a:r>
            <a:r>
              <a:rPr b="1" spc="-20" dirty="0">
                <a:solidFill>
                  <a:prstClr val="white"/>
                </a:solidFill>
                <a:latin typeface="Arial"/>
                <a:cs typeface="Arial"/>
              </a:rPr>
              <a:t>And </a:t>
            </a:r>
            <a:r>
              <a:rPr b="1" spc="-15" dirty="0">
                <a:solidFill>
                  <a:prstClr val="white"/>
                </a:solidFill>
                <a:latin typeface="Arial"/>
                <a:cs typeface="Arial"/>
              </a:rPr>
              <a:t>Watershed </a:t>
            </a:r>
            <a:r>
              <a:rPr b="1" spc="-10" dirty="0">
                <a:solidFill>
                  <a:prstClr val="white"/>
                </a:solidFill>
                <a:latin typeface="Arial"/>
                <a:cs typeface="Arial"/>
              </a:rPr>
              <a:t>Advisory</a:t>
            </a:r>
            <a:r>
              <a:rPr b="1" spc="25" dirty="0">
                <a:solidFill>
                  <a:prstClr val="white"/>
                </a:solidFill>
                <a:latin typeface="Arial"/>
                <a:cs typeface="Arial"/>
              </a:rPr>
              <a:t> </a:t>
            </a:r>
            <a:r>
              <a:rPr b="1" spc="-5" dirty="0">
                <a:solidFill>
                  <a:prstClr val="white"/>
                </a:solidFill>
                <a:latin typeface="Arial"/>
                <a:cs typeface="Arial"/>
              </a:rPr>
              <a:t>Board</a:t>
            </a:r>
            <a:endParaRPr lang="en-US" b="1" spc="-5" dirty="0">
              <a:solidFill>
                <a:prstClr val="white"/>
              </a:solidFill>
              <a:latin typeface="Arial"/>
              <a:cs typeface="Arial"/>
            </a:endParaRPr>
          </a:p>
          <a:p>
            <a:pPr marL="320040" indent="-228600" defTabSz="914400">
              <a:spcBef>
                <a:spcPts val="1035"/>
              </a:spcBef>
              <a:buClr>
                <a:srgbClr val="0E6EC5"/>
              </a:buClr>
              <a:buSzPct val="158333"/>
              <a:buFont typeface="Arial"/>
              <a:buChar char="•"/>
              <a:tabLst>
                <a:tab pos="320675" algn="l"/>
              </a:tabLst>
            </a:pPr>
            <a:r>
              <a:rPr lang="en-US" b="1" spc="-5" dirty="0">
                <a:solidFill>
                  <a:prstClr val="white"/>
                </a:solidFill>
                <a:latin typeface="Arial"/>
                <a:cs typeface="Arial"/>
              </a:rPr>
              <a:t>State </a:t>
            </a:r>
            <a:r>
              <a:rPr lang="en-US" b="1" spc="-20" dirty="0">
                <a:solidFill>
                  <a:prstClr val="white"/>
                </a:solidFill>
                <a:latin typeface="Arial"/>
                <a:cs typeface="Arial"/>
              </a:rPr>
              <a:t>Water </a:t>
            </a:r>
            <a:r>
              <a:rPr lang="en-US" b="1" spc="-5" dirty="0">
                <a:solidFill>
                  <a:prstClr val="white"/>
                </a:solidFill>
                <a:latin typeface="Arial"/>
                <a:cs typeface="Arial"/>
              </a:rPr>
              <a:t>Planning/50-year </a:t>
            </a:r>
            <a:r>
              <a:rPr lang="en-US" b="1" spc="-20" dirty="0">
                <a:solidFill>
                  <a:prstClr val="white"/>
                </a:solidFill>
                <a:latin typeface="Arial"/>
                <a:cs typeface="Arial"/>
              </a:rPr>
              <a:t>Water </a:t>
            </a:r>
            <a:r>
              <a:rPr lang="en-US" b="1" dirty="0">
                <a:solidFill>
                  <a:prstClr val="white"/>
                </a:solidFill>
                <a:latin typeface="Arial"/>
                <a:cs typeface="Arial"/>
              </a:rPr>
              <a:t>Plan</a:t>
            </a:r>
            <a:r>
              <a:rPr lang="en-US" b="1" spc="35" dirty="0">
                <a:solidFill>
                  <a:prstClr val="white"/>
                </a:solidFill>
                <a:latin typeface="Arial"/>
                <a:cs typeface="Arial"/>
              </a:rPr>
              <a:t> </a:t>
            </a:r>
            <a:r>
              <a:rPr lang="en-US" b="1" dirty="0">
                <a:solidFill>
                  <a:prstClr val="white"/>
                </a:solidFill>
                <a:latin typeface="Arial"/>
                <a:cs typeface="Arial"/>
              </a:rPr>
              <a:t>Conceptualization</a:t>
            </a:r>
            <a:endParaRPr dirty="0">
              <a:solidFill>
                <a:prstClr val="white"/>
              </a:solidFill>
              <a:latin typeface="Arial"/>
              <a:cs typeface="Arial"/>
            </a:endParaRPr>
          </a:p>
          <a:p>
            <a:pPr marL="320040" indent="-228600" defTabSz="914400">
              <a:spcBef>
                <a:spcPts val="1030"/>
              </a:spcBef>
              <a:buClr>
                <a:srgbClr val="0E6EC5"/>
              </a:buClr>
              <a:buSzPct val="158333"/>
              <a:buFont typeface="Arial"/>
              <a:buChar char="•"/>
              <a:tabLst>
                <a:tab pos="320675" algn="l"/>
              </a:tabLst>
            </a:pPr>
            <a:r>
              <a:rPr b="1" spc="-20" dirty="0">
                <a:solidFill>
                  <a:prstClr val="white"/>
                </a:solidFill>
                <a:latin typeface="Arial"/>
                <a:cs typeface="Arial"/>
              </a:rPr>
              <a:t>Water </a:t>
            </a:r>
            <a:r>
              <a:rPr b="1" dirty="0">
                <a:solidFill>
                  <a:prstClr val="white"/>
                </a:solidFill>
                <a:latin typeface="Arial"/>
                <a:cs typeface="Arial"/>
              </a:rPr>
              <a:t>and </a:t>
            </a:r>
            <a:r>
              <a:rPr b="1" spc="-5" dirty="0">
                <a:solidFill>
                  <a:prstClr val="white"/>
                </a:solidFill>
                <a:latin typeface="Arial"/>
                <a:cs typeface="Arial"/>
              </a:rPr>
              <a:t>Climate Expert </a:t>
            </a:r>
            <a:r>
              <a:rPr b="1" spc="-10" dirty="0">
                <a:solidFill>
                  <a:prstClr val="white"/>
                </a:solidFill>
                <a:latin typeface="Arial"/>
                <a:cs typeface="Arial"/>
              </a:rPr>
              <a:t>Advisory</a:t>
            </a:r>
            <a:r>
              <a:rPr b="1" spc="15" dirty="0">
                <a:solidFill>
                  <a:prstClr val="white"/>
                </a:solidFill>
                <a:latin typeface="Arial"/>
                <a:cs typeface="Arial"/>
              </a:rPr>
              <a:t> </a:t>
            </a:r>
            <a:r>
              <a:rPr b="1" spc="-5" dirty="0">
                <a:solidFill>
                  <a:prstClr val="white"/>
                </a:solidFill>
                <a:latin typeface="Arial"/>
                <a:cs typeface="Arial"/>
              </a:rPr>
              <a:t>Committee</a:t>
            </a:r>
            <a:endParaRPr dirty="0">
              <a:solidFill>
                <a:prstClr val="white"/>
              </a:solidFill>
              <a:latin typeface="Arial"/>
              <a:cs typeface="Arial"/>
            </a:endParaRPr>
          </a:p>
          <a:p>
            <a:pPr marL="320040" indent="-228600" defTabSz="914400">
              <a:spcBef>
                <a:spcPts val="1035"/>
              </a:spcBef>
              <a:buClr>
                <a:srgbClr val="0E6EC5"/>
              </a:buClr>
              <a:buSzPct val="158333"/>
              <a:buFont typeface="Arial"/>
              <a:buChar char="•"/>
              <a:tabLst>
                <a:tab pos="320675" algn="l"/>
              </a:tabLst>
            </a:pPr>
            <a:r>
              <a:rPr b="1" spc="-10" dirty="0">
                <a:solidFill>
                  <a:prstClr val="white"/>
                </a:solidFill>
                <a:latin typeface="Arial"/>
                <a:cs typeface="Arial"/>
              </a:rPr>
              <a:t>Governor’s </a:t>
            </a:r>
            <a:r>
              <a:rPr b="1" spc="-5" dirty="0">
                <a:solidFill>
                  <a:prstClr val="white"/>
                </a:solidFill>
                <a:latin typeface="Arial"/>
                <a:cs typeface="Arial"/>
              </a:rPr>
              <a:t>Climate Change </a:t>
            </a:r>
            <a:r>
              <a:rPr b="1" spc="-40" dirty="0">
                <a:solidFill>
                  <a:prstClr val="white"/>
                </a:solidFill>
                <a:latin typeface="Arial"/>
                <a:cs typeface="Arial"/>
              </a:rPr>
              <a:t>Task</a:t>
            </a:r>
            <a:r>
              <a:rPr b="1" spc="35" dirty="0">
                <a:solidFill>
                  <a:prstClr val="white"/>
                </a:solidFill>
                <a:latin typeface="Arial"/>
                <a:cs typeface="Arial"/>
              </a:rPr>
              <a:t> </a:t>
            </a:r>
            <a:r>
              <a:rPr b="1" spc="-5" dirty="0">
                <a:solidFill>
                  <a:prstClr val="white"/>
                </a:solidFill>
                <a:latin typeface="Arial"/>
                <a:cs typeface="Arial"/>
              </a:rPr>
              <a:t>Force</a:t>
            </a:r>
            <a:endParaRPr dirty="0">
              <a:solidFill>
                <a:prstClr val="white"/>
              </a:solidFill>
              <a:latin typeface="Arial"/>
              <a:cs typeface="Arial"/>
            </a:endParaRPr>
          </a:p>
          <a:p>
            <a:pPr marL="320040" indent="-228600" defTabSz="914400">
              <a:spcBef>
                <a:spcPts val="1030"/>
              </a:spcBef>
              <a:buClr>
                <a:srgbClr val="0E6EC5"/>
              </a:buClr>
              <a:buSzPct val="158333"/>
              <a:buFont typeface="Arial"/>
              <a:buChar char="•"/>
              <a:tabLst>
                <a:tab pos="320675" algn="l"/>
              </a:tabLst>
            </a:pPr>
            <a:r>
              <a:rPr b="1" dirty="0">
                <a:solidFill>
                  <a:prstClr val="white"/>
                </a:solidFill>
                <a:latin typeface="Arial"/>
                <a:cs typeface="Arial"/>
              </a:rPr>
              <a:t>Rio </a:t>
            </a:r>
            <a:r>
              <a:rPr b="1" spc="-5" dirty="0">
                <a:solidFill>
                  <a:prstClr val="white"/>
                </a:solidFill>
                <a:latin typeface="Arial"/>
                <a:cs typeface="Arial"/>
              </a:rPr>
              <a:t>Grande Basin</a:t>
            </a:r>
            <a:r>
              <a:rPr b="1" spc="5" dirty="0">
                <a:solidFill>
                  <a:prstClr val="white"/>
                </a:solidFill>
                <a:latin typeface="Arial"/>
                <a:cs typeface="Arial"/>
              </a:rPr>
              <a:t> </a:t>
            </a:r>
            <a:r>
              <a:rPr b="1" dirty="0">
                <a:solidFill>
                  <a:prstClr val="white"/>
                </a:solidFill>
                <a:latin typeface="Arial"/>
                <a:cs typeface="Arial"/>
              </a:rPr>
              <a:t>Study</a:t>
            </a:r>
            <a:endParaRPr dirty="0">
              <a:solidFill>
                <a:prstClr val="white"/>
              </a:solidFill>
              <a:latin typeface="Arial"/>
              <a:cs typeface="Arial"/>
            </a:endParaRPr>
          </a:p>
          <a:p>
            <a:pPr marL="320040" indent="-228600" defTabSz="914400">
              <a:spcBef>
                <a:spcPts val="1035"/>
              </a:spcBef>
              <a:buClr>
                <a:srgbClr val="0E6EC5"/>
              </a:buClr>
              <a:buSzPct val="158333"/>
              <a:buFont typeface="Arial"/>
              <a:buChar char="•"/>
              <a:tabLst>
                <a:tab pos="320675" algn="l"/>
              </a:tabLst>
            </a:pPr>
            <a:r>
              <a:rPr b="1" dirty="0">
                <a:solidFill>
                  <a:prstClr val="white"/>
                </a:solidFill>
                <a:latin typeface="Arial"/>
                <a:cs typeface="Arial"/>
              </a:rPr>
              <a:t>Drought </a:t>
            </a:r>
            <a:r>
              <a:rPr b="1" spc="-40" dirty="0">
                <a:solidFill>
                  <a:prstClr val="white"/>
                </a:solidFill>
                <a:latin typeface="Arial"/>
                <a:cs typeface="Arial"/>
              </a:rPr>
              <a:t>Task</a:t>
            </a:r>
            <a:r>
              <a:rPr b="1" spc="-15" dirty="0">
                <a:solidFill>
                  <a:prstClr val="white"/>
                </a:solidFill>
                <a:latin typeface="Arial"/>
                <a:cs typeface="Arial"/>
              </a:rPr>
              <a:t> </a:t>
            </a:r>
            <a:r>
              <a:rPr b="1" spc="-5" dirty="0">
                <a:solidFill>
                  <a:prstClr val="white"/>
                </a:solidFill>
                <a:latin typeface="Arial"/>
                <a:cs typeface="Arial"/>
              </a:rPr>
              <a:t>Force</a:t>
            </a:r>
            <a:endParaRPr dirty="0">
              <a:solidFill>
                <a:prstClr val="white"/>
              </a:solidFill>
              <a:latin typeface="Arial"/>
              <a:cs typeface="Arial"/>
            </a:endParaRPr>
          </a:p>
          <a:p>
            <a:pPr marL="320040" indent="-228600" defTabSz="914400">
              <a:spcBef>
                <a:spcPts val="1035"/>
              </a:spcBef>
              <a:buClr>
                <a:srgbClr val="0E6EC5"/>
              </a:buClr>
              <a:buSzPct val="158333"/>
              <a:buFont typeface="Arial"/>
              <a:buChar char="•"/>
              <a:tabLst>
                <a:tab pos="320675" algn="l"/>
              </a:tabLst>
            </a:pPr>
            <a:r>
              <a:rPr b="1" dirty="0">
                <a:solidFill>
                  <a:prstClr val="white"/>
                </a:solidFill>
                <a:latin typeface="Arial"/>
                <a:cs typeface="Arial"/>
              </a:rPr>
              <a:t>Education </a:t>
            </a:r>
            <a:r>
              <a:rPr b="1" spc="-5" dirty="0">
                <a:solidFill>
                  <a:prstClr val="white"/>
                </a:solidFill>
                <a:latin typeface="Arial"/>
                <a:cs typeface="Arial"/>
              </a:rPr>
              <a:t>and</a:t>
            </a:r>
            <a:r>
              <a:rPr b="1" spc="-10" dirty="0">
                <a:solidFill>
                  <a:prstClr val="white"/>
                </a:solidFill>
                <a:latin typeface="Arial"/>
                <a:cs typeface="Arial"/>
              </a:rPr>
              <a:t> </a:t>
            </a:r>
            <a:r>
              <a:rPr b="1" spc="-5" dirty="0">
                <a:solidFill>
                  <a:prstClr val="white"/>
                </a:solidFill>
                <a:latin typeface="Arial"/>
                <a:cs typeface="Arial"/>
              </a:rPr>
              <a:t>Outreach</a:t>
            </a:r>
            <a:endParaRPr dirty="0">
              <a:solidFill>
                <a:prstClr val="white"/>
              </a:solidFill>
              <a:latin typeface="Arial"/>
              <a:cs typeface="Arial"/>
            </a:endParaRPr>
          </a:p>
        </p:txBody>
      </p:sp>
      <p:sp>
        <p:nvSpPr>
          <p:cNvPr id="11" name="object 11"/>
          <p:cNvSpPr txBox="1"/>
          <p:nvPr/>
        </p:nvSpPr>
        <p:spPr>
          <a:xfrm>
            <a:off x="720852" y="1320545"/>
            <a:ext cx="7543800" cy="421910"/>
          </a:xfrm>
          <a:prstGeom prst="rect">
            <a:avLst/>
          </a:prstGeom>
          <a:solidFill>
            <a:srgbClr val="0A5294"/>
          </a:solidFill>
        </p:spPr>
        <p:txBody>
          <a:bodyPr vert="horz" wrap="square" lIns="0" tIns="113030" rIns="0" bIns="0" rtlCol="0">
            <a:spAutoFit/>
          </a:bodyPr>
          <a:lstStyle/>
          <a:p>
            <a:pPr marL="1834514" defTabSz="914400">
              <a:spcBef>
                <a:spcPts val="890"/>
              </a:spcBef>
            </a:pPr>
            <a:r>
              <a:rPr lang="en-US" sz="2000" b="1" spc="-10" dirty="0">
                <a:solidFill>
                  <a:prstClr val="white"/>
                </a:solidFill>
                <a:latin typeface="Arial Black" pitchFamily="34" charset="0"/>
                <a:cs typeface="Times New Roman"/>
              </a:rPr>
              <a:t>FY 21 PRIORITIES</a:t>
            </a:r>
            <a:endParaRPr sz="2000" dirty="0">
              <a:solidFill>
                <a:prstClr val="white"/>
              </a:solidFill>
              <a:latin typeface="Arial Black" pitchFamily="34" charset="0"/>
              <a:cs typeface="Times New Roman"/>
            </a:endParaRPr>
          </a:p>
        </p:txBody>
      </p:sp>
      <p:sp>
        <p:nvSpPr>
          <p:cNvPr id="12" name="object 12"/>
          <p:cNvSpPr txBox="1"/>
          <p:nvPr/>
        </p:nvSpPr>
        <p:spPr>
          <a:xfrm>
            <a:off x="4880609" y="5780328"/>
            <a:ext cx="352425" cy="452120"/>
          </a:xfrm>
          <a:prstGeom prst="rect">
            <a:avLst/>
          </a:prstGeom>
        </p:spPr>
        <p:txBody>
          <a:bodyPr vert="horz" wrap="square" lIns="0" tIns="12065" rIns="0" bIns="0" rtlCol="0">
            <a:spAutoFit/>
          </a:bodyPr>
          <a:lstStyle/>
          <a:p>
            <a:pPr marL="12700" defTabSz="914400">
              <a:spcBef>
                <a:spcPts val="95"/>
              </a:spcBef>
            </a:pPr>
            <a:r>
              <a:rPr sz="2800" spc="-5" dirty="0">
                <a:solidFill>
                  <a:srgbClr val="083762"/>
                </a:solidFill>
                <a:latin typeface="Impact"/>
                <a:cs typeface="Impact"/>
              </a:rPr>
              <a:t>15</a:t>
            </a:r>
            <a:endParaRPr sz="2800">
              <a:solidFill>
                <a:prstClr val="black"/>
              </a:solidFill>
              <a:latin typeface="Impact"/>
              <a:cs typeface="Impact"/>
            </a:endParaRPr>
          </a:p>
        </p:txBody>
      </p:sp>
    </p:spTree>
    <p:extLst>
      <p:ext uri="{BB962C8B-B14F-4D97-AF65-F5344CB8AC3E}">
        <p14:creationId xmlns:p14="http://schemas.microsoft.com/office/powerpoint/2010/main" val="38759245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NM Office of the State Engineer</a:t>
            </a:r>
            <a:endParaRPr lang="en-US" dirty="0"/>
          </a:p>
        </p:txBody>
      </p:sp>
      <p:sp>
        <p:nvSpPr>
          <p:cNvPr id="3" name="Content Placeholder 2"/>
          <p:cNvSpPr>
            <a:spLocks noGrp="1"/>
          </p:cNvSpPr>
          <p:nvPr>
            <p:ph sz="half" idx="1"/>
          </p:nvPr>
        </p:nvSpPr>
        <p:spPr>
          <a:xfrm>
            <a:off x="2632049" y="2595514"/>
            <a:ext cx="3879899" cy="3101982"/>
          </a:xfrm>
        </p:spPr>
        <p:txBody>
          <a:bodyPr>
            <a:normAutofit/>
          </a:bodyPr>
          <a:lstStyle/>
          <a:p>
            <a:pPr marL="0" indent="0">
              <a:buNone/>
            </a:pPr>
            <a:r>
              <a:rPr lang="en-US" sz="1800" dirty="0" smtClean="0"/>
              <a:t>Julie Valdez, Water Use &amp; Conservation</a:t>
            </a:r>
            <a:endParaRPr lang="en-US" sz="1800" dirty="0"/>
          </a:p>
        </p:txBody>
      </p:sp>
      <p:pic>
        <p:nvPicPr>
          <p:cNvPr id="5" name="Content Placeholder 4"/>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2269658" y="2948173"/>
            <a:ext cx="4604683" cy="3453511"/>
          </a:xfrm>
        </p:spPr>
      </p:pic>
    </p:spTree>
    <p:extLst>
      <p:ext uri="{BB962C8B-B14F-4D97-AF65-F5344CB8AC3E}">
        <p14:creationId xmlns:p14="http://schemas.microsoft.com/office/powerpoint/2010/main" val="40311284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NM Environment Department</a:t>
            </a:r>
            <a:endParaRPr lang="en-US" dirty="0"/>
          </a:p>
        </p:txBody>
      </p:sp>
      <p:sp>
        <p:nvSpPr>
          <p:cNvPr id="3" name="Content Placeholder 2"/>
          <p:cNvSpPr>
            <a:spLocks noGrp="1"/>
          </p:cNvSpPr>
          <p:nvPr>
            <p:ph sz="half" idx="1"/>
          </p:nvPr>
        </p:nvSpPr>
        <p:spPr>
          <a:xfrm>
            <a:off x="2269658" y="2531719"/>
            <a:ext cx="4506826" cy="3101982"/>
          </a:xfrm>
        </p:spPr>
        <p:txBody>
          <a:bodyPr>
            <a:normAutofit/>
          </a:bodyPr>
          <a:lstStyle/>
          <a:p>
            <a:pPr marL="0" indent="0">
              <a:buNone/>
            </a:pPr>
            <a:r>
              <a:rPr lang="en-US" sz="1800" dirty="0" smtClean="0"/>
              <a:t>Mary Montoya, CIO &amp; Todd Hochman, IT lead </a:t>
            </a:r>
            <a:endParaRPr lang="en-US" sz="1800" dirty="0"/>
          </a:p>
        </p:txBody>
      </p:sp>
      <p:pic>
        <p:nvPicPr>
          <p:cNvPr id="5" name="Content Placeholder 4"/>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rot="5400000">
            <a:off x="2845244" y="3379862"/>
            <a:ext cx="3453511" cy="2590133"/>
          </a:xfrm>
        </p:spPr>
      </p:pic>
    </p:spTree>
    <p:extLst>
      <p:ext uri="{BB962C8B-B14F-4D97-AF65-F5344CB8AC3E}">
        <p14:creationId xmlns:p14="http://schemas.microsoft.com/office/powerpoint/2010/main" val="40596071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Internet of Water</a:t>
            </a:r>
            <a:endParaRPr lang="en-US" dirty="0"/>
          </a:p>
        </p:txBody>
      </p:sp>
      <p:sp>
        <p:nvSpPr>
          <p:cNvPr id="3" name="Content Placeholder 2"/>
          <p:cNvSpPr>
            <a:spLocks noGrp="1"/>
          </p:cNvSpPr>
          <p:nvPr>
            <p:ph sz="half" idx="1"/>
          </p:nvPr>
        </p:nvSpPr>
        <p:spPr>
          <a:xfrm>
            <a:off x="3157001" y="2531719"/>
            <a:ext cx="3203828" cy="3101982"/>
          </a:xfrm>
        </p:spPr>
        <p:txBody>
          <a:bodyPr>
            <a:normAutofit/>
          </a:bodyPr>
          <a:lstStyle/>
          <a:p>
            <a:pPr marL="0" indent="0">
              <a:buNone/>
            </a:pPr>
            <a:r>
              <a:rPr lang="en-US" sz="1800" dirty="0" smtClean="0"/>
              <a:t>Kyle </a:t>
            </a:r>
            <a:r>
              <a:rPr lang="en-US" sz="1800" dirty="0" err="1" smtClean="0"/>
              <a:t>Onda</a:t>
            </a:r>
            <a:r>
              <a:rPr lang="en-US" sz="1800" dirty="0" smtClean="0"/>
              <a:t>, Data Architect</a:t>
            </a:r>
            <a:endParaRPr lang="en-US" sz="1800" dirty="0"/>
          </a:p>
        </p:txBody>
      </p:sp>
      <p:pic>
        <p:nvPicPr>
          <p:cNvPr id="5" name="Content Placeholder 4"/>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2269659" y="2948173"/>
            <a:ext cx="4604681" cy="3453511"/>
          </a:xfrm>
        </p:spPr>
      </p:pic>
    </p:spTree>
    <p:extLst>
      <p:ext uri="{BB962C8B-B14F-4D97-AF65-F5344CB8AC3E}">
        <p14:creationId xmlns:p14="http://schemas.microsoft.com/office/powerpoint/2010/main" val="39266731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MINERALS and Natural resources</a:t>
            </a:r>
            <a:endParaRPr lang="en-US" dirty="0"/>
          </a:p>
        </p:txBody>
      </p:sp>
      <p:sp>
        <p:nvSpPr>
          <p:cNvPr id="3" name="Content Placeholder 2"/>
          <p:cNvSpPr>
            <a:spLocks noGrp="1"/>
          </p:cNvSpPr>
          <p:nvPr>
            <p:ph sz="half" idx="1"/>
          </p:nvPr>
        </p:nvSpPr>
        <p:spPr>
          <a:xfrm>
            <a:off x="3157001" y="2531719"/>
            <a:ext cx="3203828" cy="3101982"/>
          </a:xfrm>
        </p:spPr>
        <p:txBody>
          <a:bodyPr>
            <a:normAutofit/>
          </a:bodyPr>
          <a:lstStyle/>
          <a:p>
            <a:pPr marL="0" indent="0">
              <a:buNone/>
            </a:pPr>
            <a:r>
              <a:rPr lang="en-US" sz="1800" dirty="0" smtClean="0"/>
              <a:t>Kevin Myers, EMNRD</a:t>
            </a:r>
            <a:endParaRPr lang="en-US" sz="1800" dirty="0"/>
          </a:p>
        </p:txBody>
      </p:sp>
      <p:pic>
        <p:nvPicPr>
          <p:cNvPr id="6" name="Content Placeholder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33537" y="2957403"/>
            <a:ext cx="3127741" cy="4170322"/>
          </a:xfrm>
          <a:prstGeom prst="rect">
            <a:avLst/>
          </a:prstGeom>
        </p:spPr>
      </p:pic>
    </p:spTree>
    <p:extLst>
      <p:ext uri="{BB962C8B-B14F-4D97-AF65-F5344CB8AC3E}">
        <p14:creationId xmlns:p14="http://schemas.microsoft.com/office/powerpoint/2010/main" val="30106520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 Till 11:15</a:t>
            </a:r>
            <a:endParaRPr lang="en-US" dirty="0"/>
          </a:p>
        </p:txBody>
      </p:sp>
      <p:pic>
        <p:nvPicPr>
          <p:cNvPr id="4" name="Content Placeholder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810598" y="2638425"/>
            <a:ext cx="5522804" cy="3101975"/>
          </a:xfrm>
        </p:spPr>
      </p:pic>
    </p:spTree>
    <p:extLst>
      <p:ext uri="{BB962C8B-B14F-4D97-AF65-F5344CB8AC3E}">
        <p14:creationId xmlns:p14="http://schemas.microsoft.com/office/powerpoint/2010/main" val="16213635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D030D8-04E2-374A-99AB-98C36790C179}"/>
              </a:ext>
            </a:extLst>
          </p:cNvPr>
          <p:cNvSpPr>
            <a:spLocks noGrp="1"/>
          </p:cNvSpPr>
          <p:nvPr>
            <p:ph type="title"/>
          </p:nvPr>
        </p:nvSpPr>
        <p:spPr>
          <a:xfrm>
            <a:off x="1673352" y="416232"/>
            <a:ext cx="5797296" cy="1188720"/>
          </a:xfrm>
        </p:spPr>
        <p:txBody>
          <a:bodyPr/>
          <a:lstStyle/>
          <a:p>
            <a:r>
              <a:rPr lang="en-US" dirty="0" smtClean="0"/>
              <a:t>Big Questions</a:t>
            </a:r>
            <a:endParaRPr lang="en-US" dirty="0"/>
          </a:p>
        </p:txBody>
      </p:sp>
      <p:sp>
        <p:nvSpPr>
          <p:cNvPr id="9" name="Content Placeholder 8"/>
          <p:cNvSpPr>
            <a:spLocks noGrp="1"/>
          </p:cNvSpPr>
          <p:nvPr>
            <p:ph sz="half" idx="2"/>
          </p:nvPr>
        </p:nvSpPr>
        <p:spPr>
          <a:xfrm>
            <a:off x="813816" y="2103120"/>
            <a:ext cx="7488936" cy="4087368"/>
          </a:xfrm>
        </p:spPr>
        <p:txBody>
          <a:bodyPr>
            <a:normAutofit/>
          </a:bodyPr>
          <a:lstStyle/>
          <a:p>
            <a:pPr marL="0" indent="0">
              <a:buNone/>
            </a:pPr>
            <a:r>
              <a:rPr lang="en-US" sz="2000" b="1" dirty="0" smtClean="0"/>
              <a:t>By setting up a few big questions to answer, it can help focus our efforts and prioritize datasets. </a:t>
            </a:r>
          </a:p>
          <a:p>
            <a:pPr marL="0" indent="0">
              <a:buNone/>
            </a:pPr>
            <a:endParaRPr lang="en-US" sz="2000" b="1" dirty="0" smtClean="0"/>
          </a:p>
          <a:p>
            <a:pPr marL="342900" indent="-342900">
              <a:buFont typeface="+mj-lt"/>
              <a:buAutoNum type="arabicPeriod"/>
            </a:pPr>
            <a:r>
              <a:rPr lang="en-US" sz="2000" dirty="0" smtClean="0"/>
              <a:t>How much water is being used in New Mexico? (category of water use, volume, rate, source)</a:t>
            </a:r>
          </a:p>
          <a:p>
            <a:pPr marL="342900" indent="-342900">
              <a:buFont typeface="+mj-lt"/>
              <a:buAutoNum type="arabicPeriod"/>
            </a:pPr>
            <a:endParaRPr lang="en-US" sz="2000" dirty="0" smtClean="0"/>
          </a:p>
          <a:p>
            <a:pPr marL="342900" indent="-342900">
              <a:buFont typeface="+mj-lt"/>
              <a:buAutoNum type="arabicPeriod"/>
            </a:pPr>
            <a:r>
              <a:rPr lang="en-US" sz="2000" dirty="0"/>
              <a:t>Where does my water come </a:t>
            </a:r>
            <a:r>
              <a:rPr lang="en-US" sz="2000" dirty="0" smtClean="0"/>
              <a:t>from? Is </a:t>
            </a:r>
            <a:r>
              <a:rPr lang="en-US" sz="2000" dirty="0"/>
              <a:t>it safe to drink</a:t>
            </a:r>
            <a:r>
              <a:rPr lang="en-US" sz="2000" dirty="0" smtClean="0"/>
              <a:t>?</a:t>
            </a:r>
          </a:p>
          <a:p>
            <a:pPr marL="342900" indent="-342900">
              <a:buFont typeface="+mj-lt"/>
              <a:buAutoNum type="arabicPeriod"/>
            </a:pPr>
            <a:endParaRPr lang="en-US" sz="2000" dirty="0" smtClean="0"/>
          </a:p>
          <a:p>
            <a:pPr marL="342900" indent="-342900">
              <a:buFont typeface="+mj-lt"/>
              <a:buAutoNum type="arabicPeriod"/>
            </a:pPr>
            <a:r>
              <a:rPr lang="en-US" sz="2000" dirty="0" smtClean="0"/>
              <a:t>Where are we monitoring water in New Mexico?</a:t>
            </a:r>
          </a:p>
          <a:p>
            <a:pPr marL="342900" indent="-342900">
              <a:buFont typeface="+mj-lt"/>
              <a:buAutoNum type="arabicPeriod"/>
            </a:pPr>
            <a:endParaRPr lang="en-US" sz="1800" dirty="0"/>
          </a:p>
        </p:txBody>
      </p:sp>
    </p:spTree>
    <p:extLst>
      <p:ext uri="{BB962C8B-B14F-4D97-AF65-F5344CB8AC3E}">
        <p14:creationId xmlns:p14="http://schemas.microsoft.com/office/powerpoint/2010/main" val="240413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 calcmode="lin" valueType="num">
                                      <p:cBhvr additive="base">
                                        <p:cTn id="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4" end="4"/>
                                            </p:txEl>
                                          </p:spTgt>
                                        </p:tgtEl>
                                        <p:attrNameLst>
                                          <p:attrName>style.visibility</p:attrName>
                                        </p:attrNameLst>
                                      </p:cBhvr>
                                      <p:to>
                                        <p:strVal val="visible"/>
                                      </p:to>
                                    </p:set>
                                    <p:anim calcmode="lin" valueType="num">
                                      <p:cBhvr additive="base">
                                        <p:cTn id="13"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anim calcmode="lin" valueType="num">
                                      <p:cBhvr additive="base">
                                        <p:cTn id="19"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D030D8-04E2-374A-99AB-98C36790C179}"/>
              </a:ext>
            </a:extLst>
          </p:cNvPr>
          <p:cNvSpPr>
            <a:spLocks noGrp="1"/>
          </p:cNvSpPr>
          <p:nvPr>
            <p:ph type="title"/>
          </p:nvPr>
        </p:nvSpPr>
        <p:spPr>
          <a:xfrm>
            <a:off x="1673352" y="416232"/>
            <a:ext cx="5797296" cy="1188720"/>
          </a:xfrm>
        </p:spPr>
        <p:txBody>
          <a:bodyPr/>
          <a:lstStyle/>
          <a:p>
            <a:r>
              <a:rPr lang="en-US" dirty="0" smtClean="0"/>
              <a:t>Provide Quick Access</a:t>
            </a:r>
            <a:endParaRPr lang="en-US" dirty="0"/>
          </a:p>
        </p:txBody>
      </p:sp>
      <p:pic>
        <p:nvPicPr>
          <p:cNvPr id="6" name="Picture 5"/>
          <p:cNvPicPr>
            <a:picLocks noChangeAspect="1"/>
          </p:cNvPicPr>
          <p:nvPr/>
        </p:nvPicPr>
        <p:blipFill>
          <a:blip r:embed="rId2"/>
          <a:stretch>
            <a:fillRect/>
          </a:stretch>
        </p:blipFill>
        <p:spPr>
          <a:xfrm>
            <a:off x="492034" y="1723824"/>
            <a:ext cx="7993598" cy="4851649"/>
          </a:xfrm>
          <a:prstGeom prst="rect">
            <a:avLst/>
          </a:prstGeom>
        </p:spPr>
      </p:pic>
      <p:sp>
        <p:nvSpPr>
          <p:cNvPr id="7" name="Rectangle 6"/>
          <p:cNvSpPr/>
          <p:nvPr/>
        </p:nvSpPr>
        <p:spPr>
          <a:xfrm>
            <a:off x="34834" y="6488668"/>
            <a:ext cx="3772636" cy="369332"/>
          </a:xfrm>
          <a:prstGeom prst="rect">
            <a:avLst/>
          </a:prstGeom>
        </p:spPr>
        <p:txBody>
          <a:bodyPr wrap="none">
            <a:spAutoFit/>
          </a:bodyPr>
          <a:lstStyle/>
          <a:p>
            <a:r>
              <a:rPr lang="en-US" dirty="0">
                <a:hlinkClick r:id="rId3"/>
              </a:rPr>
              <a:t>http://www.twdb.texas.gov/flood/prep/</a:t>
            </a:r>
            <a:endParaRPr lang="en-US" dirty="0"/>
          </a:p>
        </p:txBody>
      </p:sp>
    </p:spTree>
    <p:extLst>
      <p:ext uri="{BB962C8B-B14F-4D97-AF65-F5344CB8AC3E}">
        <p14:creationId xmlns:p14="http://schemas.microsoft.com/office/powerpoint/2010/main" val="13800624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5089" y="242316"/>
            <a:ext cx="5797296" cy="1188720"/>
          </a:xfrm>
        </p:spPr>
        <p:txBody>
          <a:bodyPr/>
          <a:lstStyle/>
          <a:p>
            <a:r>
              <a:rPr lang="en-US" dirty="0" smtClean="0"/>
              <a:t>1. How much water IS BEING USED?</a:t>
            </a:r>
            <a:endParaRPr lang="en-US" dirty="0"/>
          </a:p>
        </p:txBody>
      </p:sp>
      <p:sp>
        <p:nvSpPr>
          <p:cNvPr id="5" name="Content Placeholder 4"/>
          <p:cNvSpPr>
            <a:spLocks noGrp="1"/>
          </p:cNvSpPr>
          <p:nvPr>
            <p:ph sz="half" idx="1"/>
          </p:nvPr>
        </p:nvSpPr>
        <p:spPr>
          <a:xfrm>
            <a:off x="164591" y="1762369"/>
            <a:ext cx="4182947" cy="4487298"/>
          </a:xfrm>
        </p:spPr>
        <p:txBody>
          <a:bodyPr>
            <a:noAutofit/>
          </a:bodyPr>
          <a:lstStyle/>
          <a:p>
            <a:pPr marL="0" indent="0" fontAlgn="base">
              <a:buNone/>
            </a:pPr>
            <a:r>
              <a:rPr lang="en-US" sz="1600" b="1" dirty="0" smtClean="0"/>
              <a:t>Potential datasets: </a:t>
            </a:r>
          </a:p>
          <a:p>
            <a:pPr fontAlgn="base"/>
            <a:r>
              <a:rPr lang="en-US" sz="1600" dirty="0" smtClean="0"/>
              <a:t>OSE - </a:t>
            </a:r>
            <a:r>
              <a:rPr lang="en-US" sz="1600" dirty="0"/>
              <a:t>Points of </a:t>
            </a:r>
            <a:r>
              <a:rPr lang="en-US" sz="1600" dirty="0" smtClean="0"/>
              <a:t>Diversion</a:t>
            </a:r>
          </a:p>
          <a:p>
            <a:pPr fontAlgn="base"/>
            <a:r>
              <a:rPr lang="en-US" sz="1600" dirty="0" smtClean="0"/>
              <a:t>Real </a:t>
            </a:r>
            <a:r>
              <a:rPr lang="en-US" sz="1600" dirty="0"/>
              <a:t>time diversion data </a:t>
            </a:r>
            <a:r>
              <a:rPr lang="en-US" sz="1600" dirty="0" smtClean="0"/>
              <a:t>– OSE and USGS</a:t>
            </a:r>
            <a:endParaRPr lang="en-US" sz="1600" dirty="0"/>
          </a:p>
          <a:p>
            <a:pPr fontAlgn="base"/>
            <a:r>
              <a:rPr lang="en-US" sz="1600" dirty="0"/>
              <a:t>Tax and </a:t>
            </a:r>
            <a:r>
              <a:rPr lang="en-US" sz="1600" dirty="0" smtClean="0"/>
              <a:t>Revenue or County Assessors- cattle head </a:t>
            </a:r>
            <a:r>
              <a:rPr lang="en-US" sz="1600" dirty="0"/>
              <a:t>count (used to estimate livestock water use)</a:t>
            </a:r>
          </a:p>
          <a:p>
            <a:pPr fontAlgn="base"/>
            <a:r>
              <a:rPr lang="en-US" sz="1600" dirty="0"/>
              <a:t>Reservoir </a:t>
            </a:r>
            <a:r>
              <a:rPr lang="en-US" sz="1600" dirty="0" smtClean="0"/>
              <a:t>water levels </a:t>
            </a:r>
            <a:r>
              <a:rPr lang="en-US" sz="1600" dirty="0"/>
              <a:t>- ET estimation (ISC)</a:t>
            </a:r>
          </a:p>
          <a:p>
            <a:pPr fontAlgn="base"/>
            <a:r>
              <a:rPr lang="en-US" sz="1600" dirty="0"/>
              <a:t>ET data - various models and raw data</a:t>
            </a:r>
          </a:p>
          <a:p>
            <a:pPr fontAlgn="base"/>
            <a:r>
              <a:rPr lang="en-US" sz="1600" dirty="0" smtClean="0"/>
              <a:t>Ag </a:t>
            </a:r>
            <a:r>
              <a:rPr lang="en-US" sz="1600" dirty="0"/>
              <a:t>water use - e.g. metered data from EBID, PVACD; estimated from </a:t>
            </a:r>
            <a:r>
              <a:rPr lang="en-US" sz="1600" dirty="0" err="1"/>
              <a:t>Blaney</a:t>
            </a:r>
            <a:r>
              <a:rPr lang="en-US" sz="1600" dirty="0"/>
              <a:t> </a:t>
            </a:r>
            <a:r>
              <a:rPr lang="en-US" sz="1600" dirty="0" err="1"/>
              <a:t>Criddle</a:t>
            </a:r>
            <a:r>
              <a:rPr lang="en-US" sz="1600" dirty="0"/>
              <a:t> ET methods</a:t>
            </a:r>
          </a:p>
          <a:p>
            <a:pPr fontAlgn="base"/>
            <a:r>
              <a:rPr lang="en-US" sz="1600" dirty="0" smtClean="0"/>
              <a:t>OCD </a:t>
            </a:r>
            <a:r>
              <a:rPr lang="en-US" sz="1600" dirty="0"/>
              <a:t>- produced water volumes vs injected</a:t>
            </a:r>
          </a:p>
          <a:p>
            <a:pPr fontAlgn="base"/>
            <a:r>
              <a:rPr lang="en-US" sz="1600" dirty="0"/>
              <a:t>Locally provided data sources (i.e. larger public water suppliers, irrigation </a:t>
            </a:r>
            <a:r>
              <a:rPr lang="en-US" sz="1600" dirty="0" smtClean="0"/>
              <a:t>districts)</a:t>
            </a:r>
            <a:endParaRPr lang="en-US" sz="1600" dirty="0"/>
          </a:p>
        </p:txBody>
      </p:sp>
      <p:sp>
        <p:nvSpPr>
          <p:cNvPr id="10" name="Content Placeholder 4"/>
          <p:cNvSpPr>
            <a:spLocks noGrp="1"/>
          </p:cNvSpPr>
          <p:nvPr>
            <p:ph sz="half" idx="1"/>
          </p:nvPr>
        </p:nvSpPr>
        <p:spPr>
          <a:xfrm>
            <a:off x="4570015" y="1762369"/>
            <a:ext cx="4182947" cy="4487298"/>
          </a:xfrm>
        </p:spPr>
        <p:txBody>
          <a:bodyPr>
            <a:noAutofit/>
          </a:bodyPr>
          <a:lstStyle/>
          <a:p>
            <a:pPr marL="0" indent="0" fontAlgn="base">
              <a:buNone/>
            </a:pPr>
            <a:r>
              <a:rPr lang="en-US" sz="1600" b="1" dirty="0" smtClean="0"/>
              <a:t>Potential use cases: </a:t>
            </a:r>
          </a:p>
          <a:p>
            <a:pPr fontAlgn="base"/>
            <a:r>
              <a:rPr lang="en-US" sz="1600" dirty="0" smtClean="0"/>
              <a:t>Map of GPCD for all public water systems</a:t>
            </a:r>
          </a:p>
          <a:p>
            <a:pPr fontAlgn="base"/>
            <a:r>
              <a:rPr lang="en-US" sz="1600" dirty="0" smtClean="0"/>
              <a:t>Links to datasets through WDI – to improve Water Use by Category reporting</a:t>
            </a:r>
          </a:p>
          <a:p>
            <a:pPr fontAlgn="base"/>
            <a:r>
              <a:rPr lang="en-US" sz="1600" dirty="0" smtClean="0"/>
              <a:t>More </a:t>
            </a:r>
            <a:r>
              <a:rPr lang="en-US" sz="1600" dirty="0"/>
              <a:t>dynamic water use visualizations (annual?)</a:t>
            </a:r>
          </a:p>
          <a:p>
            <a:pPr fontAlgn="base"/>
            <a:endParaRPr lang="en-US" sz="1600" dirty="0"/>
          </a:p>
        </p:txBody>
      </p:sp>
    </p:spTree>
    <p:extLst>
      <p:ext uri="{BB962C8B-B14F-4D97-AF65-F5344CB8AC3E}">
        <p14:creationId xmlns:p14="http://schemas.microsoft.com/office/powerpoint/2010/main" val="38809469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2589" y="370332"/>
            <a:ext cx="5797296" cy="1188720"/>
          </a:xfrm>
        </p:spPr>
        <p:txBody>
          <a:bodyPr/>
          <a:lstStyle/>
          <a:p>
            <a:r>
              <a:rPr lang="en-US" dirty="0" smtClean="0"/>
              <a:t>NM WRRI visualizations</a:t>
            </a:r>
            <a:endParaRPr lang="en-US" dirty="0"/>
          </a:p>
        </p:txBody>
      </p:sp>
      <p:sp>
        <p:nvSpPr>
          <p:cNvPr id="3" name="Content Placeholder 2"/>
          <p:cNvSpPr>
            <a:spLocks noGrp="1"/>
          </p:cNvSpPr>
          <p:nvPr>
            <p:ph sz="half" idx="1"/>
          </p:nvPr>
        </p:nvSpPr>
        <p:spPr/>
        <p:txBody>
          <a:bodyPr/>
          <a:lstStyle/>
          <a:p>
            <a:endParaRPr lang="en-US"/>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4886" y="2071433"/>
            <a:ext cx="4825340" cy="3886581"/>
          </a:xfrm>
          <a:prstGeom prst="rect">
            <a:avLst/>
          </a:prstGeom>
        </p:spPr>
      </p:pic>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33523" y="2058169"/>
            <a:ext cx="3756692" cy="3681857"/>
          </a:xfrm>
          <a:prstGeom prst="rect">
            <a:avLst/>
          </a:prstGeom>
        </p:spPr>
      </p:pic>
      <p:sp>
        <p:nvSpPr>
          <p:cNvPr id="10" name="Rectangle 9"/>
          <p:cNvSpPr/>
          <p:nvPr/>
        </p:nvSpPr>
        <p:spPr>
          <a:xfrm>
            <a:off x="1077432" y="6470395"/>
            <a:ext cx="7912183" cy="369332"/>
          </a:xfrm>
          <a:prstGeom prst="rect">
            <a:avLst/>
          </a:prstGeom>
        </p:spPr>
        <p:txBody>
          <a:bodyPr wrap="square">
            <a:spAutoFit/>
          </a:bodyPr>
          <a:lstStyle/>
          <a:p>
            <a:r>
              <a:rPr lang="en-US" dirty="0">
                <a:hlinkClick r:id="rId4"/>
              </a:rPr>
              <a:t>https://nmwrri.nmsu.edu/new-mexico-dynamic-statewide-water-budget/</a:t>
            </a:r>
            <a:endParaRPr lang="en-US" dirty="0"/>
          </a:p>
        </p:txBody>
      </p:sp>
    </p:spTree>
    <p:extLst>
      <p:ext uri="{BB962C8B-B14F-4D97-AF65-F5344CB8AC3E}">
        <p14:creationId xmlns:p14="http://schemas.microsoft.com/office/powerpoint/2010/main" val="32545474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4BD318-5918-1A49-8528-BD36B7EF4CB6}"/>
              </a:ext>
            </a:extLst>
          </p:cNvPr>
          <p:cNvSpPr>
            <a:spLocks noGrp="1"/>
          </p:cNvSpPr>
          <p:nvPr>
            <p:ph type="title"/>
          </p:nvPr>
        </p:nvSpPr>
        <p:spPr>
          <a:xfrm>
            <a:off x="1758261" y="200460"/>
            <a:ext cx="5797296" cy="891540"/>
          </a:xfrm>
        </p:spPr>
        <p:txBody>
          <a:bodyPr/>
          <a:lstStyle/>
          <a:p>
            <a:r>
              <a:rPr lang="en-US" dirty="0" smtClean="0"/>
              <a:t>April 2020 Plan</a:t>
            </a:r>
            <a:endParaRPr lang="en-US" dirty="0"/>
          </a:p>
        </p:txBody>
      </p:sp>
      <p:sp>
        <p:nvSpPr>
          <p:cNvPr id="3" name="Content Placeholder 2">
            <a:extLst>
              <a:ext uri="{FF2B5EF4-FFF2-40B4-BE49-F238E27FC236}">
                <a16:creationId xmlns:a16="http://schemas.microsoft.com/office/drawing/2014/main" xmlns="" id="{D5377804-661C-D344-BC88-0FFCEB83C7A0}"/>
              </a:ext>
            </a:extLst>
          </p:cNvPr>
          <p:cNvSpPr>
            <a:spLocks noGrp="1"/>
          </p:cNvSpPr>
          <p:nvPr>
            <p:ph idx="1"/>
          </p:nvPr>
        </p:nvSpPr>
        <p:spPr>
          <a:xfrm>
            <a:off x="3754700" y="1588958"/>
            <a:ext cx="4788408" cy="4546501"/>
          </a:xfrm>
        </p:spPr>
        <p:txBody>
          <a:bodyPr>
            <a:normAutofit/>
          </a:bodyPr>
          <a:lstStyle/>
          <a:p>
            <a:pPr marL="0" indent="0">
              <a:buNone/>
            </a:pPr>
            <a:r>
              <a:rPr lang="en-US" sz="2000" dirty="0" smtClean="0">
                <a:solidFill>
                  <a:schemeClr val="tx1"/>
                </a:solidFill>
              </a:rPr>
              <a:t>According to legislation – the agencies shall develop and submit a plan to the governor and appropriate interim legislative committees that details: </a:t>
            </a:r>
          </a:p>
          <a:p>
            <a:pPr marL="628650" lvl="1" indent="-457200">
              <a:buFont typeface="+mj-lt"/>
              <a:buAutoNum type="arabicPeriod"/>
            </a:pPr>
            <a:r>
              <a:rPr lang="en-US" sz="1850" dirty="0" smtClean="0">
                <a:solidFill>
                  <a:schemeClr val="tx1"/>
                </a:solidFill>
              </a:rPr>
              <a:t>Assessment of data needed to support water management and planning</a:t>
            </a:r>
          </a:p>
          <a:p>
            <a:pPr marL="628650" lvl="1" indent="-457200">
              <a:buFont typeface="+mj-lt"/>
              <a:buAutoNum type="arabicPeriod"/>
            </a:pPr>
            <a:r>
              <a:rPr lang="en-US" sz="1850" dirty="0" smtClean="0">
                <a:solidFill>
                  <a:schemeClr val="tx1"/>
                </a:solidFill>
              </a:rPr>
              <a:t>Goals, targets, actions in upcoming FY</a:t>
            </a:r>
          </a:p>
          <a:p>
            <a:pPr marL="628650" lvl="1" indent="-457200">
              <a:buFont typeface="+mj-lt"/>
              <a:buAutoNum type="arabicPeriod"/>
            </a:pPr>
            <a:r>
              <a:rPr lang="en-US" sz="1850" dirty="0" smtClean="0">
                <a:solidFill>
                  <a:schemeClr val="tx1"/>
                </a:solidFill>
              </a:rPr>
              <a:t>Budgetary resources needed</a:t>
            </a:r>
          </a:p>
          <a:p>
            <a:pPr marL="628650" lvl="1" indent="-457200">
              <a:buFont typeface="+mj-lt"/>
              <a:buAutoNum type="arabicPeriod"/>
            </a:pPr>
            <a:r>
              <a:rPr lang="en-US" sz="1850" dirty="0" smtClean="0">
                <a:solidFill>
                  <a:schemeClr val="tx1"/>
                </a:solidFill>
              </a:rPr>
              <a:t>Metrics for achieving purpose of the WDA</a:t>
            </a:r>
          </a:p>
          <a:p>
            <a:pPr marL="0" indent="0">
              <a:buNone/>
            </a:pPr>
            <a:r>
              <a:rPr lang="en-US" sz="2000" dirty="0" smtClean="0">
                <a:solidFill>
                  <a:schemeClr val="tx1"/>
                </a:solidFill>
              </a:rPr>
              <a:t>Includes appendix of materials and budget needs from agencies</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3350" y="1588958"/>
            <a:ext cx="3271798" cy="40818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4"/>
          <p:cNvSpPr/>
          <p:nvPr/>
        </p:nvSpPr>
        <p:spPr>
          <a:xfrm>
            <a:off x="1203720" y="5915222"/>
            <a:ext cx="6906378" cy="707886"/>
          </a:xfrm>
          <a:prstGeom prst="rect">
            <a:avLst/>
          </a:prstGeom>
        </p:spPr>
        <p:txBody>
          <a:bodyPr wrap="none">
            <a:spAutoFit/>
          </a:bodyPr>
          <a:lstStyle/>
          <a:p>
            <a:r>
              <a:rPr lang="en-US" sz="4000" dirty="0">
                <a:hlinkClick r:id="rId3"/>
              </a:rPr>
              <a:t>https://newmexicowaterdata.org</a:t>
            </a:r>
            <a:endParaRPr lang="en-US" sz="4000" dirty="0"/>
          </a:p>
        </p:txBody>
      </p:sp>
    </p:spTree>
    <p:extLst>
      <p:ext uri="{BB962C8B-B14F-4D97-AF65-F5344CB8AC3E}">
        <p14:creationId xmlns:p14="http://schemas.microsoft.com/office/powerpoint/2010/main" val="41272568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2468" y="370332"/>
            <a:ext cx="5797296" cy="1188720"/>
          </a:xfrm>
        </p:spPr>
        <p:txBody>
          <a:bodyPr/>
          <a:lstStyle/>
          <a:p>
            <a:r>
              <a:rPr lang="en-US" dirty="0" smtClean="0"/>
              <a:t>USGS visualization</a:t>
            </a:r>
            <a:endParaRPr lang="en-US" dirty="0"/>
          </a:p>
        </p:txBody>
      </p:sp>
      <p:sp>
        <p:nvSpPr>
          <p:cNvPr id="5" name="Rectangle 4"/>
          <p:cNvSpPr/>
          <p:nvPr/>
        </p:nvSpPr>
        <p:spPr>
          <a:xfrm>
            <a:off x="1551369" y="6086158"/>
            <a:ext cx="8941981" cy="369332"/>
          </a:xfrm>
          <a:prstGeom prst="rect">
            <a:avLst/>
          </a:prstGeom>
        </p:spPr>
        <p:txBody>
          <a:bodyPr wrap="square">
            <a:spAutoFit/>
          </a:bodyPr>
          <a:lstStyle/>
          <a:p>
            <a:r>
              <a:rPr lang="en-US" dirty="0">
                <a:hlinkClick r:id="rId2"/>
              </a:rPr>
              <a:t>https://</a:t>
            </a:r>
            <a:r>
              <a:rPr lang="en-US" dirty="0" smtClean="0">
                <a:hlinkClick r:id="rId2"/>
              </a:rPr>
              <a:t>labs.waterdata.usgs.gov/visualizations/water-use-15/</a:t>
            </a:r>
            <a:endParaRPr lang="en-US" dirty="0"/>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9471" y="1813170"/>
            <a:ext cx="6607347" cy="4055246"/>
          </a:xfrm>
          <a:prstGeom prst="rect">
            <a:avLst/>
          </a:prstGeom>
        </p:spPr>
      </p:pic>
    </p:spTree>
    <p:extLst>
      <p:ext uri="{BB962C8B-B14F-4D97-AF65-F5344CB8AC3E}">
        <p14:creationId xmlns:p14="http://schemas.microsoft.com/office/powerpoint/2010/main" val="27357372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3352" y="175156"/>
            <a:ext cx="6024620" cy="1307592"/>
          </a:xfrm>
        </p:spPr>
        <p:txBody>
          <a:bodyPr/>
          <a:lstStyle/>
          <a:p>
            <a:r>
              <a:rPr lang="en-US" dirty="0" smtClean="0"/>
              <a:t>2. Where does my water come from?</a:t>
            </a:r>
            <a:br>
              <a:rPr lang="en-US" dirty="0" smtClean="0"/>
            </a:br>
            <a:r>
              <a:rPr lang="en-US" dirty="0" smtClean="0"/>
              <a:t>Is it safe to drink?</a:t>
            </a:r>
            <a:endParaRPr lang="en-US" dirty="0"/>
          </a:p>
        </p:txBody>
      </p:sp>
      <p:sp>
        <p:nvSpPr>
          <p:cNvPr id="3" name="Content Placeholder 2"/>
          <p:cNvSpPr>
            <a:spLocks noGrp="1"/>
          </p:cNvSpPr>
          <p:nvPr>
            <p:ph sz="half" idx="1"/>
          </p:nvPr>
        </p:nvSpPr>
        <p:spPr>
          <a:xfrm>
            <a:off x="453656" y="1752845"/>
            <a:ext cx="3936606" cy="3412180"/>
          </a:xfrm>
        </p:spPr>
        <p:txBody>
          <a:bodyPr>
            <a:normAutofit/>
          </a:bodyPr>
          <a:lstStyle/>
          <a:p>
            <a:pPr marL="0" indent="0" fontAlgn="base">
              <a:buNone/>
            </a:pPr>
            <a:r>
              <a:rPr lang="en-US" sz="1600" b="1" dirty="0" smtClean="0"/>
              <a:t>Potential datasets:</a:t>
            </a:r>
          </a:p>
          <a:p>
            <a:pPr fontAlgn="base"/>
            <a:r>
              <a:rPr lang="en-US" sz="1600" dirty="0" smtClean="0"/>
              <a:t>Public </a:t>
            </a:r>
            <a:r>
              <a:rPr lang="en-US" sz="1600" dirty="0"/>
              <a:t>water systems geospatial </a:t>
            </a:r>
            <a:r>
              <a:rPr lang="en-US" sz="1600" dirty="0" smtClean="0"/>
              <a:t>boundaries</a:t>
            </a:r>
            <a:endParaRPr lang="en-US" sz="1600" dirty="0"/>
          </a:p>
          <a:p>
            <a:pPr fontAlgn="base"/>
            <a:r>
              <a:rPr lang="en-US" sz="1600" dirty="0"/>
              <a:t>SDWIS data on Public Water Systems </a:t>
            </a:r>
            <a:endParaRPr lang="en-US" sz="1600" dirty="0" smtClean="0"/>
          </a:p>
          <a:p>
            <a:pPr fontAlgn="base"/>
            <a:r>
              <a:rPr lang="en-US" sz="1600" dirty="0" smtClean="0"/>
              <a:t>OSE </a:t>
            </a:r>
            <a:r>
              <a:rPr lang="en-US" sz="1600" dirty="0"/>
              <a:t>WATERS data on Point of Diversion </a:t>
            </a:r>
            <a:endParaRPr lang="en-US" sz="1600" dirty="0" smtClean="0"/>
          </a:p>
          <a:p>
            <a:endParaRPr lang="en-US" sz="1600" dirty="0"/>
          </a:p>
        </p:txBody>
      </p:sp>
      <p:pic>
        <p:nvPicPr>
          <p:cNvPr id="5" name="Content Placeholder 3"/>
          <p:cNvPicPr>
            <a:picLocks noChangeAspect="1"/>
          </p:cNvPicPr>
          <p:nvPr/>
        </p:nvPicPr>
        <p:blipFill>
          <a:blip r:embed="rId3"/>
          <a:stretch>
            <a:fillRect/>
          </a:stretch>
        </p:blipFill>
        <p:spPr>
          <a:xfrm>
            <a:off x="2026836" y="4220449"/>
            <a:ext cx="4946433" cy="2460629"/>
          </a:xfrm>
          <a:prstGeom prst="rect">
            <a:avLst/>
          </a:prstGeom>
        </p:spPr>
      </p:pic>
      <p:sp>
        <p:nvSpPr>
          <p:cNvPr id="6" name="Rectangle 5"/>
          <p:cNvSpPr/>
          <p:nvPr/>
        </p:nvSpPr>
        <p:spPr>
          <a:xfrm>
            <a:off x="2026836" y="6311746"/>
            <a:ext cx="5733300" cy="369332"/>
          </a:xfrm>
          <a:prstGeom prst="rect">
            <a:avLst/>
          </a:prstGeom>
        </p:spPr>
        <p:txBody>
          <a:bodyPr wrap="square">
            <a:spAutoFit/>
          </a:bodyPr>
          <a:lstStyle/>
          <a:p>
            <a:r>
              <a:rPr lang="en-US" dirty="0">
                <a:hlinkClick r:id="rId4"/>
              </a:rPr>
              <a:t>https://floodfactor.com/</a:t>
            </a:r>
            <a:endParaRPr lang="en-US" dirty="0"/>
          </a:p>
        </p:txBody>
      </p:sp>
      <p:sp>
        <p:nvSpPr>
          <p:cNvPr id="7" name="Content Placeholder 2"/>
          <p:cNvSpPr txBox="1">
            <a:spLocks/>
          </p:cNvSpPr>
          <p:nvPr/>
        </p:nvSpPr>
        <p:spPr>
          <a:xfrm>
            <a:off x="4890977" y="1728107"/>
            <a:ext cx="3936606" cy="3412180"/>
          </a:xfrm>
          <a:prstGeom prst="rect">
            <a:avLst/>
          </a:prstGeom>
        </p:spPr>
        <p:txBody>
          <a:bodyPr vert="horz" lIns="91440" tIns="45720" rIns="91440" bIns="45720" rtlCol="0">
            <a:normAutofit/>
          </a:bodyPr>
          <a:lstStyle>
            <a:lvl1pPr marL="171450" indent="-171450" algn="l" defTabSz="685800" rtl="0" eaLnBrk="1" latinLnBrk="0" hangingPunct="1">
              <a:lnSpc>
                <a:spcPct val="100000"/>
              </a:lnSpc>
              <a:spcBef>
                <a:spcPts val="750"/>
              </a:spcBef>
              <a:buClr>
                <a:schemeClr val="accent2"/>
              </a:buClr>
              <a:buFont typeface="Arial" panose="020B0604020202020204" pitchFamily="34" charset="0"/>
              <a:buChar char="•"/>
              <a:defRPr sz="1350" kern="1200">
                <a:solidFill>
                  <a:schemeClr val="tx1">
                    <a:lumMod val="85000"/>
                    <a:lumOff val="15000"/>
                  </a:schemeClr>
                </a:solidFill>
                <a:latin typeface="+mn-lt"/>
                <a:ea typeface="+mn-ea"/>
                <a:cs typeface="+mn-cs"/>
              </a:defRPr>
            </a:lvl1pPr>
            <a:lvl2pPr marL="3429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2pPr>
            <a:lvl3pPr marL="5143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3pPr>
            <a:lvl4pPr marL="6858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4pPr>
            <a:lvl5pPr marL="8572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5pPr>
            <a:lvl6pPr marL="984647"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6pPr>
            <a:lvl7pPr marL="1113235"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7pPr>
            <a:lvl8pPr marL="1243013"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8pPr>
            <a:lvl9pPr marL="1412081"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9pPr>
          </a:lstStyle>
          <a:p>
            <a:pPr marL="0" indent="0" fontAlgn="base">
              <a:buFont typeface="Arial" panose="020B0604020202020204" pitchFamily="34" charset="0"/>
              <a:buNone/>
            </a:pPr>
            <a:r>
              <a:rPr lang="en-US" sz="1600" b="1" dirty="0" smtClean="0"/>
              <a:t>Potential use cases:</a:t>
            </a:r>
          </a:p>
          <a:p>
            <a:pPr fontAlgn="base"/>
            <a:r>
              <a:rPr lang="en-US" sz="1600" dirty="0"/>
              <a:t>Public education – map of source of water and any current violations of water quality in that region</a:t>
            </a:r>
          </a:p>
          <a:p>
            <a:pPr fontAlgn="base"/>
            <a:r>
              <a:rPr lang="en-US" sz="1600" dirty="0" smtClean="0"/>
              <a:t>Improve data access for Source Water Protection planning</a:t>
            </a:r>
          </a:p>
          <a:p>
            <a:pPr fontAlgn="base"/>
            <a:r>
              <a:rPr lang="en-US" sz="1600" dirty="0" smtClean="0"/>
              <a:t>Map of NMRWA “best tasting water” winners</a:t>
            </a:r>
          </a:p>
          <a:p>
            <a:endParaRPr lang="en-US" sz="1600" dirty="0"/>
          </a:p>
        </p:txBody>
      </p:sp>
    </p:spTree>
    <p:extLst>
      <p:ext uri="{BB962C8B-B14F-4D97-AF65-F5344CB8AC3E}">
        <p14:creationId xmlns:p14="http://schemas.microsoft.com/office/powerpoint/2010/main" val="16392362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8031" y="370332"/>
            <a:ext cx="5797296" cy="1188720"/>
          </a:xfrm>
        </p:spPr>
        <p:txBody>
          <a:bodyPr/>
          <a:lstStyle/>
          <a:p>
            <a:r>
              <a:rPr lang="en-US" dirty="0" smtClean="0"/>
              <a:t>3. Where are we monitoring in NM?</a:t>
            </a:r>
            <a:endParaRPr lang="en-US" dirty="0"/>
          </a:p>
        </p:txBody>
      </p:sp>
      <p:sp>
        <p:nvSpPr>
          <p:cNvPr id="3" name="Content Placeholder 2"/>
          <p:cNvSpPr>
            <a:spLocks noGrp="1"/>
          </p:cNvSpPr>
          <p:nvPr>
            <p:ph sz="half" idx="1"/>
          </p:nvPr>
        </p:nvSpPr>
        <p:spPr>
          <a:xfrm>
            <a:off x="297712" y="1918229"/>
            <a:ext cx="4092550" cy="4541612"/>
          </a:xfrm>
        </p:spPr>
        <p:txBody>
          <a:bodyPr>
            <a:noAutofit/>
          </a:bodyPr>
          <a:lstStyle/>
          <a:p>
            <a:pPr marL="0" indent="0" fontAlgn="base">
              <a:buNone/>
            </a:pPr>
            <a:r>
              <a:rPr lang="en-US" sz="1600" b="1" dirty="0" smtClean="0"/>
              <a:t>Potential datasets</a:t>
            </a:r>
          </a:p>
          <a:p>
            <a:pPr fontAlgn="base"/>
            <a:r>
              <a:rPr lang="en-US" sz="1600" dirty="0" smtClean="0"/>
              <a:t>USGS stream gage data</a:t>
            </a:r>
            <a:endParaRPr lang="en-US" sz="1600" dirty="0"/>
          </a:p>
          <a:p>
            <a:pPr fontAlgn="base"/>
            <a:r>
              <a:rPr lang="en-US" sz="1600" dirty="0"/>
              <a:t>Real time diversion data - OSE </a:t>
            </a:r>
            <a:endParaRPr lang="en-US" sz="1600" dirty="0" smtClean="0"/>
          </a:p>
          <a:p>
            <a:pPr fontAlgn="base"/>
            <a:r>
              <a:rPr lang="en-US" sz="1600" dirty="0" smtClean="0"/>
              <a:t>USGS </a:t>
            </a:r>
            <a:r>
              <a:rPr lang="en-US" sz="1600" dirty="0"/>
              <a:t>Groundwater monitoring network + any committed pressure transducers- </a:t>
            </a:r>
            <a:endParaRPr lang="en-US" sz="1600" dirty="0" smtClean="0"/>
          </a:p>
          <a:p>
            <a:pPr fontAlgn="base"/>
            <a:r>
              <a:rPr lang="en-US" sz="1600" dirty="0" smtClean="0"/>
              <a:t>NMBGMR </a:t>
            </a:r>
            <a:r>
              <a:rPr lang="en-US" sz="1600" dirty="0"/>
              <a:t>groundwater level monitoring network </a:t>
            </a:r>
          </a:p>
          <a:p>
            <a:pPr fontAlgn="base"/>
            <a:r>
              <a:rPr lang="en-US" sz="1600" dirty="0"/>
              <a:t>Reservoir levels </a:t>
            </a:r>
            <a:r>
              <a:rPr lang="en-US" sz="1600" dirty="0" smtClean="0"/>
              <a:t>(USGS and BOR)</a:t>
            </a:r>
            <a:endParaRPr lang="en-US" sz="1600" dirty="0"/>
          </a:p>
          <a:p>
            <a:pPr fontAlgn="base"/>
            <a:r>
              <a:rPr lang="en-US" sz="1600" dirty="0"/>
              <a:t>Currently operating </a:t>
            </a:r>
            <a:r>
              <a:rPr lang="en-US" sz="1600" dirty="0" err="1"/>
              <a:t>precip</a:t>
            </a:r>
            <a:r>
              <a:rPr lang="en-US" sz="1600" dirty="0"/>
              <a:t> and meteorological stations (NOAA, </a:t>
            </a:r>
            <a:r>
              <a:rPr lang="en-US" sz="1600" dirty="0" err="1"/>
              <a:t>CoCoRahs</a:t>
            </a:r>
            <a:r>
              <a:rPr lang="en-US" sz="1600" dirty="0"/>
              <a:t>)</a:t>
            </a:r>
          </a:p>
          <a:p>
            <a:pPr fontAlgn="base"/>
            <a:r>
              <a:rPr lang="en-US" sz="1600" dirty="0" smtClean="0"/>
              <a:t>Regional data contributors, </a:t>
            </a:r>
            <a:r>
              <a:rPr lang="en-US" sz="1600" dirty="0"/>
              <a:t>such as EBID, </a:t>
            </a:r>
            <a:r>
              <a:rPr lang="en-US" sz="1600" dirty="0" smtClean="0"/>
              <a:t>PVACD, Rio </a:t>
            </a:r>
            <a:r>
              <a:rPr lang="en-US" sz="1600" dirty="0"/>
              <a:t>Rancho, East Mountains, etc. </a:t>
            </a:r>
          </a:p>
        </p:txBody>
      </p:sp>
      <p:sp>
        <p:nvSpPr>
          <p:cNvPr id="6" name="Content Placeholder 2"/>
          <p:cNvSpPr>
            <a:spLocks noGrp="1"/>
          </p:cNvSpPr>
          <p:nvPr>
            <p:ph sz="half" idx="1"/>
          </p:nvPr>
        </p:nvSpPr>
        <p:spPr>
          <a:xfrm>
            <a:off x="4625163" y="1919399"/>
            <a:ext cx="4092550" cy="4541612"/>
          </a:xfrm>
        </p:spPr>
        <p:txBody>
          <a:bodyPr>
            <a:noAutofit/>
          </a:bodyPr>
          <a:lstStyle/>
          <a:p>
            <a:pPr marL="0" indent="0" fontAlgn="base">
              <a:buNone/>
            </a:pPr>
            <a:r>
              <a:rPr lang="en-US" sz="1600" b="1" dirty="0" smtClean="0"/>
              <a:t>Potential use cases</a:t>
            </a:r>
          </a:p>
          <a:p>
            <a:pPr fontAlgn="base"/>
            <a:r>
              <a:rPr lang="en-US" sz="1600" dirty="0" smtClean="0"/>
              <a:t>Data access for all CURRENT groundwater level data</a:t>
            </a:r>
            <a:endParaRPr lang="en-US" sz="1600" dirty="0"/>
          </a:p>
          <a:p>
            <a:pPr fontAlgn="base"/>
            <a:r>
              <a:rPr lang="en-US" sz="1600" dirty="0" smtClean="0"/>
              <a:t>Data gap analysis and prioritization</a:t>
            </a:r>
          </a:p>
          <a:p>
            <a:pPr fontAlgn="base"/>
            <a:r>
              <a:rPr lang="en-US" sz="1600" dirty="0" smtClean="0"/>
              <a:t>Map showing current reservoir levels </a:t>
            </a:r>
            <a:endParaRPr lang="en-US" sz="1600" dirty="0"/>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05745" y="3585297"/>
            <a:ext cx="2775762" cy="2874544"/>
          </a:xfrm>
          <a:prstGeom prst="rect">
            <a:avLst/>
          </a:prstGeom>
        </p:spPr>
      </p:pic>
      <p:sp>
        <p:nvSpPr>
          <p:cNvPr id="8" name="Rectangle 7"/>
          <p:cNvSpPr/>
          <p:nvPr/>
        </p:nvSpPr>
        <p:spPr>
          <a:xfrm>
            <a:off x="3200399" y="6521616"/>
            <a:ext cx="6149163" cy="369332"/>
          </a:xfrm>
          <a:prstGeom prst="rect">
            <a:avLst/>
          </a:prstGeom>
        </p:spPr>
        <p:txBody>
          <a:bodyPr wrap="square">
            <a:spAutoFit/>
          </a:bodyPr>
          <a:lstStyle/>
          <a:p>
            <a:r>
              <a:rPr lang="en-US" dirty="0">
                <a:hlinkClick r:id="rId4"/>
              </a:rPr>
              <a:t>https://geoinfo.nmt.edu/resources/water/cgmn/home.cfml</a:t>
            </a:r>
            <a:endParaRPr lang="en-US" dirty="0"/>
          </a:p>
        </p:txBody>
      </p:sp>
    </p:spTree>
    <p:extLst>
      <p:ext uri="{BB962C8B-B14F-4D97-AF65-F5344CB8AC3E}">
        <p14:creationId xmlns:p14="http://schemas.microsoft.com/office/powerpoint/2010/main" val="139506052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D030D8-04E2-374A-99AB-98C36790C179}"/>
              </a:ext>
            </a:extLst>
          </p:cNvPr>
          <p:cNvSpPr>
            <a:spLocks noGrp="1"/>
          </p:cNvSpPr>
          <p:nvPr>
            <p:ph type="title"/>
          </p:nvPr>
        </p:nvSpPr>
        <p:spPr>
          <a:xfrm>
            <a:off x="1673352" y="416232"/>
            <a:ext cx="5797296" cy="1188720"/>
          </a:xfrm>
        </p:spPr>
        <p:txBody>
          <a:bodyPr/>
          <a:lstStyle/>
          <a:p>
            <a:r>
              <a:rPr lang="en-US" dirty="0" smtClean="0"/>
              <a:t>Feedback and ideas Welcome</a:t>
            </a:r>
            <a:endParaRPr lang="en-US" dirty="0"/>
          </a:p>
        </p:txBody>
      </p:sp>
      <p:sp>
        <p:nvSpPr>
          <p:cNvPr id="9" name="Content Placeholder 8"/>
          <p:cNvSpPr>
            <a:spLocks noGrp="1"/>
          </p:cNvSpPr>
          <p:nvPr>
            <p:ph sz="half" idx="2"/>
          </p:nvPr>
        </p:nvSpPr>
        <p:spPr>
          <a:xfrm>
            <a:off x="813816" y="2103120"/>
            <a:ext cx="7488936" cy="4087368"/>
          </a:xfrm>
        </p:spPr>
        <p:txBody>
          <a:bodyPr>
            <a:normAutofit/>
          </a:bodyPr>
          <a:lstStyle/>
          <a:p>
            <a:pPr marL="0" indent="0">
              <a:buNone/>
            </a:pPr>
            <a:r>
              <a:rPr lang="en-US" sz="2000" dirty="0"/>
              <a:t>Comments or ideas on these 3 big </a:t>
            </a:r>
            <a:r>
              <a:rPr lang="en-US" sz="2000" dirty="0" smtClean="0"/>
              <a:t>questions? </a:t>
            </a:r>
            <a:endParaRPr lang="en-US" sz="2000" dirty="0"/>
          </a:p>
          <a:p>
            <a:pPr marL="0" indent="0">
              <a:buNone/>
            </a:pPr>
            <a:endParaRPr lang="en-US" sz="2000" dirty="0"/>
          </a:p>
          <a:p>
            <a:pPr marL="342900" indent="-342900">
              <a:buFont typeface="+mj-lt"/>
              <a:buAutoNum type="arabicPeriod"/>
            </a:pPr>
            <a:r>
              <a:rPr lang="en-US" sz="2000" dirty="0" smtClean="0"/>
              <a:t>How </a:t>
            </a:r>
            <a:r>
              <a:rPr lang="en-US" sz="2000" dirty="0"/>
              <a:t>much water is being used in New Mexico? (category of water use, volume, rate, source)</a:t>
            </a:r>
          </a:p>
          <a:p>
            <a:pPr marL="342900" indent="-342900">
              <a:buFont typeface="+mj-lt"/>
              <a:buAutoNum type="arabicPeriod"/>
            </a:pPr>
            <a:endParaRPr lang="en-US" sz="2000" dirty="0"/>
          </a:p>
          <a:p>
            <a:pPr marL="342900" indent="-342900">
              <a:buFont typeface="+mj-lt"/>
              <a:buAutoNum type="arabicPeriod"/>
            </a:pPr>
            <a:r>
              <a:rPr lang="en-US" sz="2000" dirty="0"/>
              <a:t>Where does my water come from? Is it safe to drink?</a:t>
            </a:r>
          </a:p>
          <a:p>
            <a:pPr marL="342900" indent="-342900">
              <a:buFont typeface="+mj-lt"/>
              <a:buAutoNum type="arabicPeriod"/>
            </a:pPr>
            <a:endParaRPr lang="en-US" sz="2000" dirty="0"/>
          </a:p>
          <a:p>
            <a:pPr marL="342900" indent="-342900">
              <a:buFont typeface="+mj-lt"/>
              <a:buAutoNum type="arabicPeriod"/>
            </a:pPr>
            <a:r>
              <a:rPr lang="en-US" sz="2000" dirty="0"/>
              <a:t>Where are we monitoring water in New Mexico?</a:t>
            </a:r>
          </a:p>
        </p:txBody>
      </p:sp>
    </p:spTree>
    <p:extLst>
      <p:ext uri="{BB962C8B-B14F-4D97-AF65-F5344CB8AC3E}">
        <p14:creationId xmlns:p14="http://schemas.microsoft.com/office/powerpoint/2010/main" val="314225550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Phase</a:t>
            </a:r>
            <a:endParaRPr lang="en-US" dirty="0"/>
          </a:p>
        </p:txBody>
      </p:sp>
      <p:sp>
        <p:nvSpPr>
          <p:cNvPr id="3" name="Content Placeholder 2"/>
          <p:cNvSpPr>
            <a:spLocks noGrp="1"/>
          </p:cNvSpPr>
          <p:nvPr>
            <p:ph idx="1"/>
          </p:nvPr>
        </p:nvSpPr>
        <p:spPr>
          <a:xfrm>
            <a:off x="1538177" y="2638045"/>
            <a:ext cx="6273209" cy="3101983"/>
          </a:xfrm>
        </p:spPr>
        <p:txBody>
          <a:bodyPr>
            <a:normAutofit lnSpcReduction="10000"/>
          </a:bodyPr>
          <a:lstStyle/>
          <a:p>
            <a:pPr marL="0" indent="0">
              <a:buNone/>
            </a:pPr>
            <a:r>
              <a:rPr lang="en-US" sz="2000" dirty="0" smtClean="0"/>
              <a:t>We will go around the screen listing of participants to give each person about 3-5 min to speak. </a:t>
            </a:r>
          </a:p>
          <a:p>
            <a:pPr marL="0" indent="0">
              <a:buNone/>
            </a:pPr>
            <a:endParaRPr lang="en-US" sz="2000" dirty="0"/>
          </a:p>
          <a:p>
            <a:pPr marL="0" indent="0">
              <a:buNone/>
            </a:pPr>
            <a:r>
              <a:rPr lang="en-US" sz="2000" dirty="0" smtClean="0"/>
              <a:t>Please plan to reflect on:</a:t>
            </a:r>
            <a:r>
              <a:rPr lang="en-US" sz="1600" dirty="0"/>
              <a:t/>
            </a:r>
            <a:br>
              <a:rPr lang="en-US" sz="1600" dirty="0"/>
            </a:br>
            <a:endParaRPr lang="en-US" sz="2000" dirty="0" smtClean="0"/>
          </a:p>
          <a:p>
            <a:r>
              <a:rPr lang="en-US" sz="2000" dirty="0" smtClean="0"/>
              <a:t>A few topics from today that you’d like to learn more about</a:t>
            </a:r>
          </a:p>
          <a:p>
            <a:r>
              <a:rPr lang="en-US" sz="2000" dirty="0" smtClean="0"/>
              <a:t>Questions, data, or ideas to provide to presenters</a:t>
            </a:r>
          </a:p>
          <a:p>
            <a:r>
              <a:rPr lang="en-US" sz="2000" dirty="0" smtClean="0"/>
              <a:t>What we are missing and how can we connect with it?</a:t>
            </a:r>
          </a:p>
          <a:p>
            <a:pPr marL="0" indent="0">
              <a:buNone/>
            </a:pPr>
            <a:endParaRPr lang="en-US" sz="1600" dirty="0"/>
          </a:p>
        </p:txBody>
      </p:sp>
    </p:spTree>
    <p:extLst>
      <p:ext uri="{BB962C8B-B14F-4D97-AF65-F5344CB8AC3E}">
        <p14:creationId xmlns:p14="http://schemas.microsoft.com/office/powerpoint/2010/main" val="7569375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E12C5B-9BCD-114D-AAA5-7142335B028F}"/>
              </a:ext>
            </a:extLst>
          </p:cNvPr>
          <p:cNvSpPr>
            <a:spLocks noGrp="1"/>
          </p:cNvSpPr>
          <p:nvPr>
            <p:ph type="title"/>
          </p:nvPr>
        </p:nvSpPr>
        <p:spPr>
          <a:xfrm>
            <a:off x="1673352" y="499997"/>
            <a:ext cx="5797296" cy="1188720"/>
          </a:xfrm>
        </p:spPr>
        <p:txBody>
          <a:bodyPr/>
          <a:lstStyle/>
          <a:p>
            <a:r>
              <a:rPr lang="en-US" dirty="0" smtClean="0"/>
              <a:t>Goal 1: provide IT support to improve data sharing</a:t>
            </a:r>
            <a:endParaRPr lang="en-US" dirty="0"/>
          </a:p>
        </p:txBody>
      </p:sp>
      <p:sp>
        <p:nvSpPr>
          <p:cNvPr id="3" name="Content Placeholder 2">
            <a:extLst>
              <a:ext uri="{FF2B5EF4-FFF2-40B4-BE49-F238E27FC236}">
                <a16:creationId xmlns:a16="http://schemas.microsoft.com/office/drawing/2014/main" xmlns="" id="{75DFAFF3-2323-1745-B484-06CD34D1CD0B}"/>
              </a:ext>
            </a:extLst>
          </p:cNvPr>
          <p:cNvSpPr>
            <a:spLocks noGrp="1"/>
          </p:cNvSpPr>
          <p:nvPr>
            <p:ph idx="1"/>
          </p:nvPr>
        </p:nvSpPr>
        <p:spPr>
          <a:xfrm>
            <a:off x="989351" y="2383437"/>
            <a:ext cx="7719933" cy="4227226"/>
          </a:xfrm>
        </p:spPr>
        <p:txBody>
          <a:bodyPr>
            <a:noAutofit/>
          </a:bodyPr>
          <a:lstStyle/>
          <a:p>
            <a:pPr marL="0" indent="0">
              <a:buNone/>
            </a:pPr>
            <a:r>
              <a:rPr lang="en-US" sz="1800" b="1" dirty="0" smtClean="0"/>
              <a:t>Actions</a:t>
            </a:r>
          </a:p>
          <a:p>
            <a:r>
              <a:rPr lang="en-US" sz="1800" dirty="0" smtClean="0"/>
              <a:t>Maintain online water data services</a:t>
            </a:r>
          </a:p>
          <a:p>
            <a:r>
              <a:rPr lang="en-US" sz="1800" dirty="0" smtClean="0"/>
              <a:t>Develop contract services to build IT support</a:t>
            </a:r>
          </a:p>
          <a:p>
            <a:r>
              <a:rPr lang="en-US" sz="1800" dirty="0" smtClean="0"/>
              <a:t>Provide updates, as needed</a:t>
            </a:r>
          </a:p>
          <a:p>
            <a:endParaRPr lang="en-US" sz="1800" dirty="0"/>
          </a:p>
          <a:p>
            <a:pPr marL="0" indent="0">
              <a:buNone/>
            </a:pPr>
            <a:r>
              <a:rPr lang="en-US" sz="1800" b="1" dirty="0" smtClean="0"/>
              <a:t>Metrics</a:t>
            </a:r>
          </a:p>
          <a:p>
            <a:r>
              <a:rPr lang="en-US" sz="1800" dirty="0" smtClean="0"/>
              <a:t>Set up real-time (API) connection of one dataset per agency to WDI</a:t>
            </a:r>
          </a:p>
          <a:p>
            <a:r>
              <a:rPr lang="en-US" sz="1800" dirty="0" smtClean="0"/>
              <a:t>Hire help for data integration and site hosting</a:t>
            </a:r>
          </a:p>
          <a:p>
            <a:r>
              <a:rPr lang="en-US" sz="1800" dirty="0" smtClean="0"/>
              <a:t>Build funding (proposals and awards) in FY 21</a:t>
            </a:r>
          </a:p>
          <a:p>
            <a:endParaRPr lang="en-US" sz="1800" dirty="0"/>
          </a:p>
        </p:txBody>
      </p:sp>
    </p:spTree>
    <p:extLst>
      <p:ext uri="{BB962C8B-B14F-4D97-AF65-F5344CB8AC3E}">
        <p14:creationId xmlns:p14="http://schemas.microsoft.com/office/powerpoint/2010/main" val="34562629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E12C5B-9BCD-114D-AAA5-7142335B028F}"/>
              </a:ext>
            </a:extLst>
          </p:cNvPr>
          <p:cNvSpPr>
            <a:spLocks noGrp="1"/>
          </p:cNvSpPr>
          <p:nvPr>
            <p:ph type="title"/>
          </p:nvPr>
        </p:nvSpPr>
        <p:spPr>
          <a:xfrm>
            <a:off x="1673352" y="382838"/>
            <a:ext cx="5797296" cy="1188720"/>
          </a:xfrm>
        </p:spPr>
        <p:txBody>
          <a:bodyPr/>
          <a:lstStyle/>
          <a:p>
            <a:r>
              <a:rPr lang="en-US" dirty="0" smtClean="0"/>
              <a:t>Goal 2: Develop Robust IT and data infrastructure plan</a:t>
            </a:r>
            <a:endParaRPr lang="en-US" dirty="0"/>
          </a:p>
        </p:txBody>
      </p:sp>
      <p:sp>
        <p:nvSpPr>
          <p:cNvPr id="5" name="Content Placeholder 2">
            <a:extLst>
              <a:ext uri="{FF2B5EF4-FFF2-40B4-BE49-F238E27FC236}">
                <a16:creationId xmlns:a16="http://schemas.microsoft.com/office/drawing/2014/main" xmlns="" id="{75DFAFF3-2323-1745-B484-06CD34D1CD0B}"/>
              </a:ext>
            </a:extLst>
          </p:cNvPr>
          <p:cNvSpPr txBox="1">
            <a:spLocks/>
          </p:cNvSpPr>
          <p:nvPr/>
        </p:nvSpPr>
        <p:spPr>
          <a:xfrm>
            <a:off x="944381" y="2068643"/>
            <a:ext cx="7719933" cy="4227226"/>
          </a:xfrm>
          <a:prstGeom prst="rect">
            <a:avLst/>
          </a:prstGeom>
        </p:spPr>
        <p:txBody>
          <a:bodyPr vert="horz" lIns="91440" tIns="45720" rIns="91440" bIns="45720" rtlCol="0">
            <a:noAutofit/>
          </a:bodyPr>
          <a:lstStyle>
            <a:lvl1pPr marL="171450" indent="-171450" algn="l" defTabSz="685800" rtl="0" eaLnBrk="1" latinLnBrk="0" hangingPunct="1">
              <a:lnSpc>
                <a:spcPct val="100000"/>
              </a:lnSpc>
              <a:spcBef>
                <a:spcPts val="750"/>
              </a:spcBef>
              <a:buClr>
                <a:schemeClr val="accent2"/>
              </a:buClr>
              <a:buFont typeface="Arial" panose="020B0604020202020204" pitchFamily="34" charset="0"/>
              <a:buChar char="•"/>
              <a:defRPr sz="1350" kern="1200">
                <a:solidFill>
                  <a:schemeClr val="tx1">
                    <a:lumMod val="85000"/>
                    <a:lumOff val="15000"/>
                  </a:schemeClr>
                </a:solidFill>
                <a:latin typeface="+mn-lt"/>
                <a:ea typeface="+mn-ea"/>
                <a:cs typeface="+mn-cs"/>
              </a:defRPr>
            </a:lvl1pPr>
            <a:lvl2pPr marL="3429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2pPr>
            <a:lvl3pPr marL="5143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3pPr>
            <a:lvl4pPr marL="6858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4pPr>
            <a:lvl5pPr marL="8572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5pPr>
            <a:lvl6pPr marL="984647"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6pPr>
            <a:lvl7pPr marL="1113235"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7pPr>
            <a:lvl8pPr marL="1243013"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8pPr>
            <a:lvl9pPr marL="1412081"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9pPr>
          </a:lstStyle>
          <a:p>
            <a:pPr marL="0" indent="0">
              <a:buFont typeface="Arial" panose="020B0604020202020204" pitchFamily="34" charset="0"/>
              <a:buNone/>
            </a:pPr>
            <a:r>
              <a:rPr lang="en-US" sz="1800" b="1" dirty="0" smtClean="0"/>
              <a:t>Actions</a:t>
            </a:r>
          </a:p>
          <a:p>
            <a:r>
              <a:rPr lang="en-US" sz="1800" dirty="0" smtClean="0"/>
              <a:t>Engage stakeholders – IT leaders in agencies to review needs</a:t>
            </a:r>
          </a:p>
          <a:p>
            <a:r>
              <a:rPr lang="en-US" sz="1800" dirty="0" smtClean="0"/>
              <a:t>Build and leverage partnerships to explore options used in other states</a:t>
            </a:r>
          </a:p>
          <a:p>
            <a:r>
              <a:rPr lang="en-US" sz="1800" dirty="0" smtClean="0"/>
              <a:t>Provide a draft IT infrastructure plan</a:t>
            </a:r>
          </a:p>
          <a:p>
            <a:r>
              <a:rPr lang="en-US" sz="1800" dirty="0" smtClean="0"/>
              <a:t>Obtain peer review of plan</a:t>
            </a:r>
          </a:p>
          <a:p>
            <a:endParaRPr lang="en-US" sz="1800" dirty="0" smtClean="0"/>
          </a:p>
          <a:p>
            <a:pPr marL="0" indent="0">
              <a:buFont typeface="Arial" panose="020B0604020202020204" pitchFamily="34" charset="0"/>
              <a:buNone/>
            </a:pPr>
            <a:r>
              <a:rPr lang="en-US" sz="1800" b="1" dirty="0" smtClean="0"/>
              <a:t>Metrics</a:t>
            </a:r>
          </a:p>
          <a:p>
            <a:r>
              <a:rPr lang="en-US" sz="1800" dirty="0" smtClean="0"/>
              <a:t>Provide draft IT infrastructure plan for review by June 2021</a:t>
            </a:r>
          </a:p>
          <a:p>
            <a:r>
              <a:rPr lang="en-US" sz="1800" dirty="0" smtClean="0"/>
              <a:t>Highlight next steps and gaps (staffing, software, or IT) to accomplish plan – due September 2021</a:t>
            </a:r>
            <a:endParaRPr lang="en-US" sz="1800" dirty="0"/>
          </a:p>
        </p:txBody>
      </p:sp>
    </p:spTree>
    <p:extLst>
      <p:ext uri="{BB962C8B-B14F-4D97-AF65-F5344CB8AC3E}">
        <p14:creationId xmlns:p14="http://schemas.microsoft.com/office/powerpoint/2010/main" val="33806786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E12C5B-9BCD-114D-AAA5-7142335B028F}"/>
              </a:ext>
            </a:extLst>
          </p:cNvPr>
          <p:cNvSpPr>
            <a:spLocks noGrp="1"/>
          </p:cNvSpPr>
          <p:nvPr>
            <p:ph type="title"/>
          </p:nvPr>
        </p:nvSpPr>
        <p:spPr>
          <a:xfrm>
            <a:off x="1673351" y="458994"/>
            <a:ext cx="5797296" cy="1188720"/>
          </a:xfrm>
        </p:spPr>
        <p:txBody>
          <a:bodyPr/>
          <a:lstStyle/>
          <a:p>
            <a:r>
              <a:rPr lang="en-US" dirty="0" smtClean="0"/>
              <a:t>Goal 3: Refine data standards</a:t>
            </a:r>
            <a:endParaRPr lang="en-US" dirty="0"/>
          </a:p>
        </p:txBody>
      </p:sp>
      <p:sp>
        <p:nvSpPr>
          <p:cNvPr id="4" name="Content Placeholder 2">
            <a:extLst>
              <a:ext uri="{FF2B5EF4-FFF2-40B4-BE49-F238E27FC236}">
                <a16:creationId xmlns:a16="http://schemas.microsoft.com/office/drawing/2014/main" xmlns="" id="{75DFAFF3-2323-1745-B484-06CD34D1CD0B}"/>
              </a:ext>
            </a:extLst>
          </p:cNvPr>
          <p:cNvSpPr txBox="1">
            <a:spLocks/>
          </p:cNvSpPr>
          <p:nvPr/>
        </p:nvSpPr>
        <p:spPr>
          <a:xfrm>
            <a:off x="712033" y="2308485"/>
            <a:ext cx="7719933" cy="4227226"/>
          </a:xfrm>
          <a:prstGeom prst="rect">
            <a:avLst/>
          </a:prstGeom>
        </p:spPr>
        <p:txBody>
          <a:bodyPr vert="horz" lIns="91440" tIns="45720" rIns="91440" bIns="45720" rtlCol="0">
            <a:noAutofit/>
          </a:bodyPr>
          <a:lstStyle>
            <a:lvl1pPr marL="171450" indent="-171450" algn="l" defTabSz="685800" rtl="0" eaLnBrk="1" latinLnBrk="0" hangingPunct="1">
              <a:lnSpc>
                <a:spcPct val="100000"/>
              </a:lnSpc>
              <a:spcBef>
                <a:spcPts val="750"/>
              </a:spcBef>
              <a:buClr>
                <a:schemeClr val="accent2"/>
              </a:buClr>
              <a:buFont typeface="Arial" panose="020B0604020202020204" pitchFamily="34" charset="0"/>
              <a:buChar char="•"/>
              <a:defRPr sz="1350" kern="1200">
                <a:solidFill>
                  <a:schemeClr val="tx1">
                    <a:lumMod val="85000"/>
                    <a:lumOff val="15000"/>
                  </a:schemeClr>
                </a:solidFill>
                <a:latin typeface="+mn-lt"/>
                <a:ea typeface="+mn-ea"/>
                <a:cs typeface="+mn-cs"/>
              </a:defRPr>
            </a:lvl1pPr>
            <a:lvl2pPr marL="3429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2pPr>
            <a:lvl3pPr marL="5143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3pPr>
            <a:lvl4pPr marL="6858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4pPr>
            <a:lvl5pPr marL="8572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5pPr>
            <a:lvl6pPr marL="984647"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6pPr>
            <a:lvl7pPr marL="1113235"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7pPr>
            <a:lvl8pPr marL="1243013"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8pPr>
            <a:lvl9pPr marL="1412081"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9pPr>
          </a:lstStyle>
          <a:p>
            <a:pPr marL="0" indent="0">
              <a:buFont typeface="Arial" panose="020B0604020202020204" pitchFamily="34" charset="0"/>
              <a:buNone/>
            </a:pPr>
            <a:r>
              <a:rPr lang="en-US" sz="1800" b="1" dirty="0" smtClean="0"/>
              <a:t>Actions</a:t>
            </a:r>
          </a:p>
          <a:p>
            <a:r>
              <a:rPr lang="en-US" sz="1800" dirty="0"/>
              <a:t>R</a:t>
            </a:r>
            <a:r>
              <a:rPr lang="en-US" sz="1800" dirty="0" smtClean="0"/>
              <a:t>esearch and evaluate data infrastructure plan </a:t>
            </a:r>
          </a:p>
          <a:p>
            <a:r>
              <a:rPr lang="en-US" sz="1800" dirty="0" smtClean="0"/>
              <a:t>Create summary list of data standards for review</a:t>
            </a:r>
          </a:p>
          <a:p>
            <a:r>
              <a:rPr lang="en-US" sz="1800" dirty="0" smtClean="0"/>
              <a:t>Engage stakeholders: IT support team and TWG – outline needs and data standards</a:t>
            </a:r>
          </a:p>
          <a:p>
            <a:r>
              <a:rPr lang="en-US" sz="1800" dirty="0" smtClean="0"/>
              <a:t>Leverage partnerships to research options in other regions, states or national efforts</a:t>
            </a:r>
          </a:p>
          <a:p>
            <a:endParaRPr lang="en-US" sz="1800" dirty="0" smtClean="0"/>
          </a:p>
          <a:p>
            <a:pPr marL="0" indent="0">
              <a:buFont typeface="Arial" panose="020B0604020202020204" pitchFamily="34" charset="0"/>
              <a:buNone/>
            </a:pPr>
            <a:r>
              <a:rPr lang="en-US" sz="1800" b="1" dirty="0" smtClean="0"/>
              <a:t>Metrics</a:t>
            </a:r>
          </a:p>
          <a:p>
            <a:r>
              <a:rPr lang="en-US" sz="1800" dirty="0" smtClean="0"/>
              <a:t>First draft water data standards for review by June 2021</a:t>
            </a:r>
            <a:endParaRPr lang="en-US" sz="1800" dirty="0"/>
          </a:p>
        </p:txBody>
      </p:sp>
    </p:spTree>
    <p:extLst>
      <p:ext uri="{BB962C8B-B14F-4D97-AF65-F5344CB8AC3E}">
        <p14:creationId xmlns:p14="http://schemas.microsoft.com/office/powerpoint/2010/main" val="14545882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E12C5B-9BCD-114D-AAA5-7142335B028F}"/>
              </a:ext>
            </a:extLst>
          </p:cNvPr>
          <p:cNvSpPr>
            <a:spLocks noGrp="1"/>
          </p:cNvSpPr>
          <p:nvPr>
            <p:ph type="title"/>
          </p:nvPr>
        </p:nvSpPr>
        <p:spPr>
          <a:xfrm>
            <a:off x="1673352" y="544967"/>
            <a:ext cx="5797296" cy="1188720"/>
          </a:xfrm>
        </p:spPr>
        <p:txBody>
          <a:bodyPr/>
          <a:lstStyle/>
          <a:p>
            <a:r>
              <a:rPr lang="en-US" dirty="0" smtClean="0"/>
              <a:t>Goal 4: Continue stakeholder engagement opportunities</a:t>
            </a:r>
            <a:endParaRPr lang="en-US" dirty="0"/>
          </a:p>
        </p:txBody>
      </p:sp>
      <p:sp>
        <p:nvSpPr>
          <p:cNvPr id="5" name="Content Placeholder 2">
            <a:extLst>
              <a:ext uri="{FF2B5EF4-FFF2-40B4-BE49-F238E27FC236}">
                <a16:creationId xmlns:a16="http://schemas.microsoft.com/office/drawing/2014/main" xmlns="" id="{75DFAFF3-2323-1745-B484-06CD34D1CD0B}"/>
              </a:ext>
            </a:extLst>
          </p:cNvPr>
          <p:cNvSpPr txBox="1">
            <a:spLocks/>
          </p:cNvSpPr>
          <p:nvPr/>
        </p:nvSpPr>
        <p:spPr>
          <a:xfrm>
            <a:off x="712033" y="2308485"/>
            <a:ext cx="7719933" cy="4227226"/>
          </a:xfrm>
          <a:prstGeom prst="rect">
            <a:avLst/>
          </a:prstGeom>
        </p:spPr>
        <p:txBody>
          <a:bodyPr vert="horz" lIns="91440" tIns="45720" rIns="91440" bIns="45720" rtlCol="0">
            <a:noAutofit/>
          </a:bodyPr>
          <a:lstStyle>
            <a:lvl1pPr marL="171450" indent="-171450" algn="l" defTabSz="685800" rtl="0" eaLnBrk="1" latinLnBrk="0" hangingPunct="1">
              <a:lnSpc>
                <a:spcPct val="100000"/>
              </a:lnSpc>
              <a:spcBef>
                <a:spcPts val="750"/>
              </a:spcBef>
              <a:buClr>
                <a:schemeClr val="accent2"/>
              </a:buClr>
              <a:buFont typeface="Arial" panose="020B0604020202020204" pitchFamily="34" charset="0"/>
              <a:buChar char="•"/>
              <a:defRPr sz="1350" kern="1200">
                <a:solidFill>
                  <a:schemeClr val="tx1">
                    <a:lumMod val="85000"/>
                    <a:lumOff val="15000"/>
                  </a:schemeClr>
                </a:solidFill>
                <a:latin typeface="+mn-lt"/>
                <a:ea typeface="+mn-ea"/>
                <a:cs typeface="+mn-cs"/>
              </a:defRPr>
            </a:lvl1pPr>
            <a:lvl2pPr marL="3429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2pPr>
            <a:lvl3pPr marL="5143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3pPr>
            <a:lvl4pPr marL="6858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4pPr>
            <a:lvl5pPr marL="8572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5pPr>
            <a:lvl6pPr marL="984647"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6pPr>
            <a:lvl7pPr marL="1113235"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7pPr>
            <a:lvl8pPr marL="1243013"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8pPr>
            <a:lvl9pPr marL="1412081"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9pPr>
          </a:lstStyle>
          <a:p>
            <a:pPr marL="0" indent="0">
              <a:buFont typeface="Arial" panose="020B0604020202020204" pitchFamily="34" charset="0"/>
              <a:buNone/>
            </a:pPr>
            <a:r>
              <a:rPr lang="en-US" sz="1800" b="1" dirty="0" smtClean="0"/>
              <a:t>Actions</a:t>
            </a:r>
          </a:p>
          <a:p>
            <a:r>
              <a:rPr lang="en-US" sz="1800" dirty="0" smtClean="0"/>
              <a:t>Create an “executive steering committee” with key technical and agency leaders to build agency support and set priorities for WDI</a:t>
            </a:r>
          </a:p>
          <a:p>
            <a:r>
              <a:rPr lang="en-US" sz="1800" dirty="0" smtClean="0"/>
              <a:t>Provide a workshop, training, and/or outreach event for data providers and data users in NM</a:t>
            </a:r>
          </a:p>
          <a:p>
            <a:r>
              <a:rPr lang="en-US" sz="1800" dirty="0" smtClean="0"/>
              <a:t>Establish periodic emails and webinars for data providers on topics of interest</a:t>
            </a:r>
          </a:p>
          <a:p>
            <a:endParaRPr lang="en-US" sz="1800" dirty="0" smtClean="0"/>
          </a:p>
          <a:p>
            <a:pPr marL="0" indent="0">
              <a:buFont typeface="Arial" panose="020B0604020202020204" pitchFamily="34" charset="0"/>
              <a:buNone/>
            </a:pPr>
            <a:r>
              <a:rPr lang="en-US" sz="1800" b="1" dirty="0" smtClean="0"/>
              <a:t>Metrics</a:t>
            </a:r>
          </a:p>
          <a:p>
            <a:r>
              <a:rPr lang="en-US" sz="1800" dirty="0" smtClean="0"/>
              <a:t>At least one workshop, training or outreach event in FY21</a:t>
            </a:r>
          </a:p>
          <a:p>
            <a:r>
              <a:rPr lang="en-US" sz="1800" dirty="0" smtClean="0"/>
              <a:t>Maintain website – keep operational and current</a:t>
            </a:r>
            <a:endParaRPr lang="en-US" sz="1800" dirty="0"/>
          </a:p>
        </p:txBody>
      </p:sp>
    </p:spTree>
    <p:extLst>
      <p:ext uri="{BB962C8B-B14F-4D97-AF65-F5344CB8AC3E}">
        <p14:creationId xmlns:p14="http://schemas.microsoft.com/office/powerpoint/2010/main" val="34470527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 Involved</a:t>
            </a:r>
            <a:endParaRPr lang="en-US" dirty="0"/>
          </a:p>
        </p:txBody>
      </p:sp>
      <p:sp>
        <p:nvSpPr>
          <p:cNvPr id="3" name="Content Placeholder 2"/>
          <p:cNvSpPr>
            <a:spLocks noGrp="1"/>
          </p:cNvSpPr>
          <p:nvPr>
            <p:ph idx="1"/>
          </p:nvPr>
        </p:nvSpPr>
        <p:spPr>
          <a:xfrm>
            <a:off x="640080" y="2729485"/>
            <a:ext cx="7744968" cy="3101983"/>
          </a:xfrm>
        </p:spPr>
        <p:txBody>
          <a:bodyPr>
            <a:normAutofit/>
          </a:bodyPr>
          <a:lstStyle/>
          <a:p>
            <a:pPr marL="342900" indent="-342900">
              <a:buFont typeface="+mj-lt"/>
              <a:buAutoNum type="arabicPeriod"/>
            </a:pPr>
            <a:r>
              <a:rPr lang="en-US" sz="1800" b="1" dirty="0" smtClean="0"/>
              <a:t>Talk with your teams and agency leaders about NM WDI and ways you’re involved (or want to be involved)</a:t>
            </a:r>
          </a:p>
          <a:p>
            <a:pPr lvl="1"/>
            <a:r>
              <a:rPr lang="en-US" sz="1800" dirty="0" smtClean="0"/>
              <a:t>We can provided presentations or materials, as needed – just ask!</a:t>
            </a:r>
          </a:p>
          <a:p>
            <a:pPr lvl="1"/>
            <a:r>
              <a:rPr lang="en-US" sz="1800" dirty="0" smtClean="0"/>
              <a:t>Let us know if there are challenges/ blockers for you</a:t>
            </a:r>
          </a:p>
          <a:p>
            <a:pPr marL="171450" lvl="1" indent="0">
              <a:buNone/>
            </a:pPr>
            <a:endParaRPr lang="en-US" sz="1800" dirty="0" smtClean="0"/>
          </a:p>
          <a:p>
            <a:pPr marL="342900" indent="-342900">
              <a:buFont typeface="+mj-lt"/>
              <a:buAutoNum type="arabicPeriod"/>
            </a:pPr>
            <a:r>
              <a:rPr lang="en-US" sz="1800" b="1" dirty="0" smtClean="0"/>
              <a:t>Work with us on small group data interviews</a:t>
            </a:r>
          </a:p>
          <a:p>
            <a:pPr lvl="1"/>
            <a:r>
              <a:rPr lang="en-US" sz="1800" dirty="0" smtClean="0"/>
              <a:t>Initial time commitment to get acquainted with data</a:t>
            </a:r>
          </a:p>
          <a:p>
            <a:pPr lvl="1"/>
            <a:r>
              <a:rPr lang="en-US" sz="1800" dirty="0"/>
              <a:t>Build sustainable, automated data </a:t>
            </a:r>
            <a:r>
              <a:rPr lang="en-US" sz="1800" dirty="0" smtClean="0"/>
              <a:t>connections</a:t>
            </a:r>
            <a:endParaRPr lang="en-US" sz="1800" dirty="0"/>
          </a:p>
        </p:txBody>
      </p:sp>
    </p:spTree>
    <p:extLst>
      <p:ext uri="{BB962C8B-B14F-4D97-AF65-F5344CB8AC3E}">
        <p14:creationId xmlns:p14="http://schemas.microsoft.com/office/powerpoint/2010/main" val="906042473"/>
      </p:ext>
    </p:extLst>
  </p:cSld>
  <p:clrMapOvr>
    <a:masterClrMapping/>
  </p:clrMapOvr>
  <p:timing>
    <p:tnLst>
      <p:par>
        <p:cTn id="1" dur="indefinite" restart="never" nodeType="tmRoot"/>
      </p:par>
    </p:tnLst>
  </p:timing>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2194</TotalTime>
  <Words>2342</Words>
  <Application>Microsoft Office PowerPoint</Application>
  <PresentationFormat>On-screen Show (4:3)</PresentationFormat>
  <Paragraphs>353</Paragraphs>
  <Slides>44</Slides>
  <Notes>9</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44</vt:i4>
      </vt:variant>
    </vt:vector>
  </HeadingPairs>
  <TitlesOfParts>
    <vt:vector size="56" baseType="lpstr">
      <vt:lpstr>Arial</vt:lpstr>
      <vt:lpstr>Arial Black</vt:lpstr>
      <vt:lpstr>Calibri</vt:lpstr>
      <vt:lpstr>Calibri Light</vt:lpstr>
      <vt:lpstr>Gill Sans MT</vt:lpstr>
      <vt:lpstr>Impact</vt:lpstr>
      <vt:lpstr>Times New Roman</vt:lpstr>
      <vt:lpstr>Wingdings</vt:lpstr>
      <vt:lpstr>Parcel</vt:lpstr>
      <vt:lpstr>Office Theme</vt:lpstr>
      <vt:lpstr>1_Office Theme</vt:lpstr>
      <vt:lpstr>2_Office Theme</vt:lpstr>
      <vt:lpstr>Agenda</vt:lpstr>
      <vt:lpstr>Later in the meeting </vt:lpstr>
      <vt:lpstr>Directing Agencies Update</vt:lpstr>
      <vt:lpstr>April 2020 Plan</vt:lpstr>
      <vt:lpstr>Goal 1: provide IT support to improve data sharing</vt:lpstr>
      <vt:lpstr>Goal 2: Develop Robust IT and data infrastructure plan</vt:lpstr>
      <vt:lpstr>Goal 3: Refine data standards</vt:lpstr>
      <vt:lpstr>Goal 4: Continue stakeholder engagement opportunities</vt:lpstr>
      <vt:lpstr>Get Involved</vt:lpstr>
      <vt:lpstr>PowerPoint Presentation</vt:lpstr>
      <vt:lpstr>Information technology  Support Team</vt:lpstr>
      <vt:lpstr>Directing Agencies Update</vt:lpstr>
      <vt:lpstr>PowerPoint Presentation</vt:lpstr>
      <vt:lpstr>Website launch!</vt:lpstr>
      <vt:lpstr>Bureau of Rec – Pecos Project Award</vt:lpstr>
      <vt:lpstr>Partners and Next Steps</vt:lpstr>
      <vt:lpstr>WDI System architecture</vt:lpstr>
      <vt:lpstr>Technical Working Group Update</vt:lpstr>
      <vt:lpstr>Who are we?   What do we do?</vt:lpstr>
      <vt:lpstr>How do we do it?</vt:lpstr>
      <vt:lpstr>Progress to Date</vt:lpstr>
      <vt:lpstr>Data Users Work Group Update</vt:lpstr>
      <vt:lpstr>Stakeholder Engagement</vt:lpstr>
      <vt:lpstr>Providing Information to Meet Your Needs </vt:lpstr>
      <vt:lpstr>Workshops</vt:lpstr>
      <vt:lpstr>Workshops (continued)</vt:lpstr>
      <vt:lpstr>Agenda</vt:lpstr>
      <vt:lpstr>Directing Agencies Meeting  </vt:lpstr>
      <vt:lpstr>WATER PLANNING PROGRAM &amp; WATER DATA ACT</vt:lpstr>
      <vt:lpstr>ENGAGEMENT / COORDINATION</vt:lpstr>
      <vt:lpstr>NM Office of the State Engineer</vt:lpstr>
      <vt:lpstr>NM Environment Department</vt:lpstr>
      <vt:lpstr>Internet of Water</vt:lpstr>
      <vt:lpstr>ENERGY MINERALS and Natural resources</vt:lpstr>
      <vt:lpstr>Break Till 11:15</vt:lpstr>
      <vt:lpstr>Big Questions</vt:lpstr>
      <vt:lpstr>Provide Quick Access</vt:lpstr>
      <vt:lpstr>1. How much water IS BEING USED?</vt:lpstr>
      <vt:lpstr>NM WRRI visualizations</vt:lpstr>
      <vt:lpstr>USGS visualization</vt:lpstr>
      <vt:lpstr>2. Where does my water come from? Is it safe to drink?</vt:lpstr>
      <vt:lpstr>3. Where are we monitoring in NM?</vt:lpstr>
      <vt:lpstr>Feedback and ideas Welcome</vt:lpstr>
      <vt:lpstr>Discussion Phase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Directing Agencies Update</dc:title>
  <dc:creator>Enid Sullivan Graham</dc:creator>
  <cp:lastModifiedBy>Stacy Timmons</cp:lastModifiedBy>
  <cp:revision>47</cp:revision>
  <dcterms:created xsi:type="dcterms:W3CDTF">2020-08-04T20:26:19Z</dcterms:created>
  <dcterms:modified xsi:type="dcterms:W3CDTF">2020-08-12T18:01:02Z</dcterms:modified>
</cp:coreProperties>
</file>