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3" r:id="rId5"/>
    <p:sldId id="259" r:id="rId6"/>
    <p:sldId id="261" r:id="rId7"/>
    <p:sldId id="260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695" autoAdjust="0"/>
    <p:restoredTop sz="94809" autoAdjust="0"/>
  </p:normalViewPr>
  <p:slideViewPr>
    <p:cSldViewPr snapToGrid="0">
      <p:cViewPr>
        <p:scale>
          <a:sx n="80" d="100"/>
          <a:sy n="80" d="100"/>
        </p:scale>
        <p:origin x="492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A6E17E-FEE9-49C8-B46D-F46781258234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7C5460-3675-4ED9-90C2-8A132DE1D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003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gc.org/standards/waterml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usgs.gov/core-science-systems/ngp/ss/product-standards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waterML</a:t>
            </a:r>
            <a:r>
              <a:rPr lang="en-US" dirty="0"/>
              <a:t>: </a:t>
            </a:r>
            <a:r>
              <a:rPr lang="en-US" dirty="0">
                <a:hlinkClick r:id="rId3"/>
              </a:rPr>
              <a:t>https://www.ogc.org/standards/waterml</a:t>
            </a:r>
            <a:endParaRPr lang="en-US" dirty="0"/>
          </a:p>
          <a:p>
            <a:r>
              <a:rPr lang="en-US" dirty="0"/>
              <a:t>NGP: </a:t>
            </a:r>
            <a:r>
              <a:rPr lang="en-US" dirty="0">
                <a:hlinkClick r:id="rId4"/>
              </a:rPr>
              <a:t>https://www.usgs.gov/core-science-systems/ngp/ss/product-standards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7C5460-3675-4ED9-90C2-8A132DE1D60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634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SensorThings</a:t>
            </a:r>
            <a:r>
              <a:rPr lang="en-US" dirty="0"/>
              <a:t> is a service focused on data streaming. Metadata of well itself can be incorporated into </a:t>
            </a:r>
            <a:r>
              <a:rPr lang="en-US" dirty="0" err="1"/>
              <a:t>SensorThings</a:t>
            </a:r>
            <a:r>
              <a:rPr lang="en-US" dirty="0"/>
              <a:t> model or within CKAN.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7C5460-3675-4ED9-90C2-8A132DE1D60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9125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7C5460-3675-4ED9-90C2-8A132DE1D60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268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AAE98-2EE7-4523-900B-6765A6C5BA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C229F8-57DF-4305-A830-718651E1BF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0E5B52-CF94-4477-B6A1-BC1921663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3BC50-0FBC-4544-8C60-621798B6A708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E2856A-FE1A-4683-A852-4C133A112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3181B6-341E-4794-AF67-7FC272038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92D4E-7C2F-4303-AC39-BA1DBABAC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857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2B514-4145-4158-9D67-155A4447E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4BD842-4FDE-444C-8A8E-FC0D7C06CB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771348-16B8-4033-9B15-429C93B0E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3BC50-0FBC-4544-8C60-621798B6A708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B5DDA-D4FA-4519-8FAB-42CFE1D8C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E39C9B-97C2-4574-80EB-4AD6031F2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92D4E-7C2F-4303-AC39-BA1DBABAC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15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41A25E-5F56-4483-B033-9C7AE77DD9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276220-A1AF-47B9-A387-C6A0FE08DA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8CAD7A-7A61-4B23-B6D6-49E8575B2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3BC50-0FBC-4544-8C60-621798B6A708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AC69D0-B1AB-4258-A5C5-18BD9C94A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3E2E07-B4AC-4BC2-9133-249985C32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92D4E-7C2F-4303-AC39-BA1DBABAC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328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69F11-087C-4615-A540-E17889708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03C6F-7975-4750-A58C-411871B2E5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5BE9BA-FD1E-46A1-A110-3428F0FA2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3BC50-0FBC-4544-8C60-621798B6A708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C0C06F-1A22-4CCC-9DAD-74B640DB0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1F5C46-03F6-4984-9794-1C16B322B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92D4E-7C2F-4303-AC39-BA1DBABAC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825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FAE2E-89CB-4F7B-8352-002130FF9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424689-5457-4692-BCE4-7A7DF0F7C2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CC49EF-349C-4645-A2A0-15D98B9C4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3BC50-0FBC-4544-8C60-621798B6A708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397833-C6C5-41F5-B5C8-B784BD963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F0949-0C43-4654-BA11-E35D3F00B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92D4E-7C2F-4303-AC39-BA1DBABAC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763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46DCC-41C2-4CDD-9194-4F8BC7EF3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461135-362D-4594-9150-4D3560E768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07B898-D339-4FE8-9C76-F89F745D7C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327FAC-CDE6-449A-810D-A69F6633B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3BC50-0FBC-4544-8C60-621798B6A708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DF246A-BB30-4D59-92F1-4E8D761AB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A0204F-A18A-4820-8644-5964C1F30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92D4E-7C2F-4303-AC39-BA1DBABAC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509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EA839-9CA1-4800-87F6-7EF214327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91B92F-B104-4AE3-9FCD-02BB42F5E3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5C5658-DAA7-4BA7-83BD-0488B437C1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943F95-4A1D-422E-BC38-35694381B8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3AFAE9-DCF0-47A9-AECA-F5B2360F62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80CB74-6435-4821-AB42-DD8D2A2E8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3BC50-0FBC-4544-8C60-621798B6A708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F085B0-A0ED-4E3C-996B-DF532C493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C3D0FB-3642-403D-BE25-D1A5CB7D0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92D4E-7C2F-4303-AC39-BA1DBABAC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467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30F1B-070E-4F9D-99C3-A5B8DE172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EAF6B0-4F71-4C06-9174-1E43A8AC5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3BC50-0FBC-4544-8C60-621798B6A708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9EF554-F8B0-4A4E-AB4B-243C9DD21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8C9EDC-8F32-4F6C-AF04-A3CB7D83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92D4E-7C2F-4303-AC39-BA1DBABAC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421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D7E885-9DCB-4790-B90D-4FE005977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3BC50-0FBC-4544-8C60-621798B6A708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A49FF0-2CD1-4F7E-9E02-E95C55D47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87928D-6480-4D79-B284-DC7DE4C5F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92D4E-7C2F-4303-AC39-BA1DBABAC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078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614D2-1CB3-458F-AD3B-19A356D08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F61B8-52D1-473F-9E13-BCF6B80F4B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0B97FE-4F2B-4860-B90C-7984F57732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863FA6-6E66-4A71-B454-E4970A564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3BC50-0FBC-4544-8C60-621798B6A708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285094-0AF8-4E94-9485-5295EF17F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E2209A-2CA4-40AB-9B8F-72E70F41F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92D4E-7C2F-4303-AC39-BA1DBABAC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074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09DA0-36F6-43C4-AC2E-6AB41605A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922170-4864-4063-A2C4-F7640B607E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A1E710-1B21-4416-BF27-3AFDA88876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07F27D-B2CF-4491-8E63-4F8B1C137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3BC50-0FBC-4544-8C60-621798B6A708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B25423-651C-429D-918D-9EDC24B12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C2CDA2-CB78-4F85-90C1-93C75B0D4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92D4E-7C2F-4303-AC39-BA1DBABAC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764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E18E51-A989-4F9D-8388-000DD747B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54E8B7-9B57-4C97-83AF-BA98A235E6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91B4AF-4DE9-4E7C-A8D1-028A0DDC51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3BC50-0FBC-4544-8C60-621798B6A708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FD7257-1A49-483A-8D07-FB2BE8EEE0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D06AC7-411B-4A3D-B374-E481BCAA07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92D4E-7C2F-4303-AC39-BA1DBABAC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768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gems.lm.doe.gov/#site=APC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internetofwater/IS-NM-groundwater/tree/master/nm_groundwater_updated" TargetMode="External"/><Relationship Id="rId2" Type="http://schemas.openxmlformats.org/officeDocument/2006/relationships/hyperlink" Target="http://people.duke.edu/~lap19/www/nm_groundwater/index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20249-FC48-4D72-BDE2-A127970C01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Common Data Standards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156FF4-CB31-4763-B6AE-DD68C4F3B5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Water Data Inventory</a:t>
            </a:r>
          </a:p>
        </p:txBody>
      </p:sp>
    </p:spTree>
    <p:extLst>
      <p:ext uri="{BB962C8B-B14F-4D97-AF65-F5344CB8AC3E}">
        <p14:creationId xmlns:p14="http://schemas.microsoft.com/office/powerpoint/2010/main" val="539039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6CE70-C115-4D06-925D-64F0902A6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70C901-75B3-439A-B573-30D475F1AB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Every agency has their own internal practices and standards but we require a common understanding to ensure data is being accurately represented within the central platform</a:t>
            </a:r>
          </a:p>
          <a:p>
            <a:r>
              <a:rPr lang="en-US" dirty="0"/>
              <a:t>Scope</a:t>
            </a:r>
          </a:p>
          <a:p>
            <a:pPr lvl="1"/>
            <a:r>
              <a:rPr lang="en-US" dirty="0"/>
              <a:t>Leverage existing resources (including </a:t>
            </a:r>
            <a:r>
              <a:rPr lang="en-US" dirty="0" err="1"/>
              <a:t>waterML</a:t>
            </a:r>
            <a:r>
              <a:rPr lang="en-US" dirty="0"/>
              <a:t>, NGWMN, and USGS/National Geospatial Program)</a:t>
            </a:r>
          </a:p>
          <a:p>
            <a:pPr lvl="1"/>
            <a:r>
              <a:rPr lang="en-US" dirty="0"/>
              <a:t>Capture details relevant for NM water data types</a:t>
            </a:r>
          </a:p>
          <a:p>
            <a:pPr lvl="1"/>
            <a:r>
              <a:rPr lang="en-US" dirty="0"/>
              <a:t>Not to create a new standard </a:t>
            </a:r>
          </a:p>
          <a:p>
            <a:r>
              <a:rPr lang="en-US" dirty="0"/>
              <a:t>Objective: </a:t>
            </a:r>
          </a:p>
          <a:p>
            <a:pPr marL="457200" lvl="1" indent="0">
              <a:buNone/>
            </a:pPr>
            <a:r>
              <a:rPr lang="en-US" dirty="0"/>
              <a:t>Create a single document that could serve as a </a:t>
            </a:r>
          </a:p>
          <a:p>
            <a:pPr lvl="2"/>
            <a:r>
              <a:rPr lang="en-US" dirty="0"/>
              <a:t>reference for database design activities and </a:t>
            </a:r>
          </a:p>
          <a:p>
            <a:pPr lvl="2"/>
            <a:r>
              <a:rPr lang="en-US" dirty="0"/>
              <a:t>educational resource for local entities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102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EB129-C1AD-4A0B-BAF7-7B06C1B69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6CF05F-05D0-4DC4-BF88-A985C28930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Metadata</a:t>
            </a:r>
          </a:p>
          <a:p>
            <a:pPr lvl="1"/>
            <a:r>
              <a:rPr lang="en-US" dirty="0"/>
              <a:t>Site type</a:t>
            </a:r>
          </a:p>
          <a:p>
            <a:pPr lvl="1"/>
            <a:r>
              <a:rPr lang="en-US" dirty="0"/>
              <a:t>Lat/long</a:t>
            </a:r>
          </a:p>
          <a:p>
            <a:pPr lvl="1"/>
            <a:r>
              <a:rPr lang="en-US" dirty="0"/>
              <a:t>…</a:t>
            </a:r>
          </a:p>
          <a:p>
            <a:r>
              <a:rPr lang="en-US" dirty="0"/>
              <a:t>Measurements</a:t>
            </a:r>
          </a:p>
          <a:p>
            <a:pPr lvl="1"/>
            <a:r>
              <a:rPr lang="en-US" dirty="0"/>
              <a:t>Date </a:t>
            </a:r>
          </a:p>
          <a:p>
            <a:pPr lvl="1"/>
            <a:r>
              <a:rPr lang="en-US" dirty="0"/>
              <a:t>Levels</a:t>
            </a:r>
          </a:p>
          <a:p>
            <a:pPr lvl="1"/>
            <a:r>
              <a:rPr lang="en-US" dirty="0"/>
              <a:t>Quality</a:t>
            </a:r>
          </a:p>
          <a:p>
            <a:pPr lvl="1"/>
            <a:r>
              <a:rPr lang="en-US" dirty="0"/>
              <a:t>Use</a:t>
            </a:r>
          </a:p>
          <a:p>
            <a:pPr lvl="1"/>
            <a:r>
              <a:rPr lang="en-US" dirty="0"/>
              <a:t>….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E01DA7E-5DB8-499D-839F-A6CF252E7907}"/>
              </a:ext>
            </a:extLst>
          </p:cNvPr>
          <p:cNvSpPr/>
          <p:nvPr/>
        </p:nvSpPr>
        <p:spPr>
          <a:xfrm>
            <a:off x="5602013" y="1690688"/>
            <a:ext cx="6442841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>
              <a:solidFill>
                <a:schemeClr val="accent1"/>
              </a:solidFill>
            </a:endParaRPr>
          </a:p>
          <a:p>
            <a:r>
              <a:rPr lang="en-US" dirty="0">
                <a:solidFill>
                  <a:schemeClr val="accent1"/>
                </a:solidFill>
              </a:rPr>
              <a:t>The basic elements of </a:t>
            </a:r>
            <a:r>
              <a:rPr lang="en-US" dirty="0" err="1">
                <a:solidFill>
                  <a:schemeClr val="accent1"/>
                </a:solidFill>
              </a:rPr>
              <a:t>SensorThings</a:t>
            </a:r>
            <a:r>
              <a:rPr lang="en-US" dirty="0">
                <a:solidFill>
                  <a:schemeClr val="accent1"/>
                </a:solidFill>
              </a:rPr>
              <a:t> are </a:t>
            </a:r>
          </a:p>
          <a:p>
            <a:br>
              <a:rPr lang="en-US" dirty="0">
                <a:solidFill>
                  <a:schemeClr val="accent1"/>
                </a:solidFill>
              </a:rPr>
            </a:br>
            <a:endParaRPr lang="en-US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/>
                </a:solidFill>
              </a:rPr>
              <a:t>Location - physical location of the observations as a </a:t>
            </a:r>
            <a:r>
              <a:rPr lang="en-US" dirty="0" err="1">
                <a:solidFill>
                  <a:schemeClr val="accent1"/>
                </a:solidFill>
              </a:rPr>
              <a:t>geoJSON</a:t>
            </a:r>
            <a:r>
              <a:rPr lang="en-US" dirty="0">
                <a:solidFill>
                  <a:schemeClr val="accent1"/>
                </a:solidFill>
              </a:rPr>
              <a:t> feature. Can be a point or polygon.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/>
                </a:solidFill>
              </a:rPr>
              <a:t>Thing  - A collection of one or more sensors/an abstract description of what is being measured </a:t>
            </a:r>
            <a:r>
              <a:rPr lang="en-US" dirty="0" err="1">
                <a:solidFill>
                  <a:schemeClr val="accent1"/>
                </a:solidFill>
              </a:rPr>
              <a:t>e.g</a:t>
            </a:r>
            <a:r>
              <a:rPr lang="en-US" dirty="0">
                <a:solidFill>
                  <a:schemeClr val="accent1"/>
                </a:solidFill>
              </a:rPr>
              <a:t> Water Levels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/>
                </a:solidFill>
              </a:rPr>
              <a:t>Sensor - The sensor doing the measurement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accent1"/>
                </a:solidFill>
              </a:rPr>
              <a:t>Datastream</a:t>
            </a:r>
            <a:r>
              <a:rPr lang="en-US" dirty="0">
                <a:solidFill>
                  <a:schemeClr val="accent1"/>
                </a:solidFill>
              </a:rPr>
              <a:t> - A group of observations of an observed property by a sensor for a thing at a given location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accent1"/>
                </a:solidFill>
              </a:rPr>
              <a:t>ObservedProperty</a:t>
            </a:r>
            <a:r>
              <a:rPr lang="en-US" dirty="0">
                <a:solidFill>
                  <a:schemeClr val="accent1"/>
                </a:solidFill>
              </a:rPr>
              <a:t> - Description of what is being observed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/>
                </a:solidFill>
              </a:rPr>
              <a:t>Observations - The actual time vs intensity data</a:t>
            </a:r>
          </a:p>
        </p:txBody>
      </p:sp>
    </p:spTree>
    <p:extLst>
      <p:ext uri="{BB962C8B-B14F-4D97-AF65-F5344CB8AC3E}">
        <p14:creationId xmlns:p14="http://schemas.microsoft.com/office/powerpoint/2010/main" val="4200642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6B9C6-505C-4853-B8F3-92AAF4499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E2B56C-EDED-46EA-B292-84F4D4ED86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Reactive – focus on creating standards as new dataset are being ingested into CKAN…</a:t>
            </a:r>
          </a:p>
          <a:p>
            <a:r>
              <a:rPr lang="en-US" dirty="0"/>
              <a:t>Need to map different columns of collected data</a:t>
            </a:r>
          </a:p>
          <a:p>
            <a:r>
              <a:rPr lang="en-US" dirty="0">
                <a:solidFill>
                  <a:srgbClr val="FF0000"/>
                </a:solidFill>
              </a:rPr>
              <a:t>Think about what's the hierarchy of the data, is it stored in normalized or non-normalized formats etc. 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108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9058C-CA14-4945-8DA3-3F4BFBE72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148" y="120477"/>
            <a:ext cx="10515600" cy="1325563"/>
          </a:xfrm>
        </p:spPr>
        <p:txBody>
          <a:bodyPr/>
          <a:lstStyle/>
          <a:p>
            <a:r>
              <a:rPr lang="en-US" dirty="0"/>
              <a:t>Site Metadata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D62A8CD-EF07-44F6-A9AE-189C56C50F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8968123"/>
              </p:ext>
            </p:extLst>
          </p:nvPr>
        </p:nvGraphicFramePr>
        <p:xfrm>
          <a:off x="240767" y="1181342"/>
          <a:ext cx="4805083" cy="3249608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400656">
                  <a:extLst>
                    <a:ext uri="{9D8B030D-6E8A-4147-A177-3AD203B41FA5}">
                      <a16:colId xmlns:a16="http://schemas.microsoft.com/office/drawing/2014/main" val="558393299"/>
                    </a:ext>
                  </a:extLst>
                </a:gridCol>
                <a:gridCol w="1426573">
                  <a:extLst>
                    <a:ext uri="{9D8B030D-6E8A-4147-A177-3AD203B41FA5}">
                      <a16:colId xmlns:a16="http://schemas.microsoft.com/office/drawing/2014/main" val="1673396463"/>
                    </a:ext>
                  </a:extLst>
                </a:gridCol>
                <a:gridCol w="1977854">
                  <a:extLst>
                    <a:ext uri="{9D8B030D-6E8A-4147-A177-3AD203B41FA5}">
                      <a16:colId xmlns:a16="http://schemas.microsoft.com/office/drawing/2014/main" val="307720411"/>
                    </a:ext>
                  </a:extLst>
                </a:gridCol>
              </a:tblGrid>
              <a:tr h="37046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effectLst/>
                        </a:rPr>
                        <a:t>Base 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effectLst/>
                        </a:rPr>
                        <a:t>Description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65967621"/>
                  </a:ext>
                </a:extLst>
              </a:tr>
              <a:tr h="2792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Agency Code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Agency Name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Agencies that own a well may have a unique code. However, for some agencies the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51128487"/>
                  </a:ext>
                </a:extLst>
              </a:tr>
              <a:tr h="2792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Site Number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Site Number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Code might represent local codes used by that agency.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13332661"/>
                  </a:ext>
                </a:extLst>
              </a:tr>
              <a:tr h="2792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Site Name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Site Name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9523303"/>
                  </a:ext>
                </a:extLst>
              </a:tr>
              <a:tr h="2792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</a:rPr>
                        <a:t>Latitude/Longitude </a:t>
                      </a: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(Geospatial info)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Latitude/Longitude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Based on geographic information - straight forward points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11181943"/>
                  </a:ext>
                </a:extLst>
              </a:tr>
              <a:tr h="2792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8583008"/>
                  </a:ext>
                </a:extLst>
              </a:tr>
              <a:tr h="2792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Horizontal Datum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Horizontal Datum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UTM 13N (horizontal: NAD83; vertical: NAVD88)*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5632549"/>
                  </a:ext>
                </a:extLst>
              </a:tr>
              <a:tr h="2792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Altitude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Altitude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5192748"/>
                  </a:ext>
                </a:extLst>
              </a:tr>
              <a:tr h="2792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Site Type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Well, Reservoir, etc.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9582334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2F07FF7-FB3B-4B3F-B43A-3A4ACDF42A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8877542"/>
              </p:ext>
            </p:extLst>
          </p:nvPr>
        </p:nvGraphicFramePr>
        <p:xfrm>
          <a:off x="531685" y="4641481"/>
          <a:ext cx="3501998" cy="207035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23147">
                  <a:extLst>
                    <a:ext uri="{9D8B030D-6E8A-4147-A177-3AD203B41FA5}">
                      <a16:colId xmlns:a16="http://schemas.microsoft.com/office/drawing/2014/main" val="2371788042"/>
                    </a:ext>
                  </a:extLst>
                </a:gridCol>
                <a:gridCol w="2478851">
                  <a:extLst>
                    <a:ext uri="{9D8B030D-6E8A-4147-A177-3AD203B41FA5}">
                      <a16:colId xmlns:a16="http://schemas.microsoft.com/office/drawing/2014/main" val="421601549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Column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Description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259100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Site No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  <a:highlight>
                            <a:srgbClr val="FFFF00"/>
                          </a:highlight>
                        </a:rPr>
                        <a:t>Site No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6897686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Well Depth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  <a:highlight>
                            <a:srgbClr val="FFFF00"/>
                          </a:highlight>
                        </a:rPr>
                        <a:t>Well Depth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4696085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Aquifer Name/Type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  <a:highlight>
                            <a:srgbClr val="FFFF00"/>
                          </a:highlight>
                        </a:rPr>
                        <a:t>Aquifer Name/Type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3853468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Casing (end depth)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  <a:highlight>
                            <a:srgbClr val="FFFF00"/>
                          </a:highlight>
                        </a:rPr>
                        <a:t>Casing (end depth)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9804610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Casing (internal diameter)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  <a:highlight>
                            <a:srgbClr val="FFFF00"/>
                          </a:highlight>
                        </a:rPr>
                        <a:t>Casing (internal diameter)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1026851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Screening depth (begin – end)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  <a:highlight>
                            <a:srgbClr val="FFFF00"/>
                          </a:highlight>
                        </a:rPr>
                        <a:t>Screening depth (begin – end)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5895156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Flow rates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  <a:highlight>
                            <a:srgbClr val="FFFF00"/>
                          </a:highlight>
                        </a:rPr>
                        <a:t>Flow rates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58496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Well Type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  <a:highlight>
                            <a:srgbClr val="FFFF00"/>
                          </a:highlight>
                        </a:rPr>
                        <a:t>Monitoring, Pumping, Injection, etc.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891647987"/>
                  </a:ext>
                </a:extLst>
              </a:tr>
            </a:tbl>
          </a:graphicData>
        </a:graphic>
      </p:graphicFrame>
      <p:sp>
        <p:nvSpPr>
          <p:cNvPr id="7" name="Rectangle 2">
            <a:extLst>
              <a:ext uri="{FF2B5EF4-FFF2-40B4-BE49-F238E27FC236}">
                <a16:creationId xmlns:a16="http://schemas.microsoft.com/office/drawing/2014/main" id="{DAAE3830-5ECA-4918-B2EE-A1AE109964D6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-614749" y="5341532"/>
            <a:ext cx="1904217" cy="502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5392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Wells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5C177C-AF7C-4838-A953-C22014110B2C}"/>
              </a:ext>
            </a:extLst>
          </p:cNvPr>
          <p:cNvSpPr txBox="1"/>
          <p:nvPr/>
        </p:nvSpPr>
        <p:spPr>
          <a:xfrm>
            <a:off x="5045850" y="4481348"/>
            <a:ext cx="69412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Agency information might be more appropriate within the measurements table (b/c different agencies may measure the same well) </a:t>
            </a:r>
          </a:p>
          <a:p>
            <a:r>
              <a:rPr lang="en-US" dirty="0"/>
              <a:t>2022 – datum changes forthcoming</a:t>
            </a:r>
          </a:p>
          <a:p>
            <a:r>
              <a:rPr lang="en-US" dirty="0"/>
              <a:t>*localized distortion on the western parts of the state. Worth making a note about translations might be needed for accuracy. </a:t>
            </a:r>
          </a:p>
          <a:p>
            <a:r>
              <a:rPr lang="en-US" dirty="0"/>
              <a:t>*Web Mercator is the default for most map services. So need to verify that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CFE126-0419-44CB-98AE-8D30569F4339}"/>
              </a:ext>
            </a:extLst>
          </p:cNvPr>
          <p:cNvSpPr/>
          <p:nvPr/>
        </p:nvSpPr>
        <p:spPr>
          <a:xfrm>
            <a:off x="5413948" y="235411"/>
            <a:ext cx="645970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  <a:r>
              <a:rPr lang="en-US" dirty="0" err="1"/>
              <a:t>UniqueIDs</a:t>
            </a:r>
            <a:r>
              <a:rPr lang="en-US" dirty="0"/>
              <a:t> for wells: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Former Project on </a:t>
            </a:r>
            <a:r>
              <a:rPr lang="en-US" dirty="0" err="1"/>
              <a:t>UniqueID</a:t>
            </a:r>
            <a:r>
              <a:rPr lang="en-US" dirty="0"/>
              <a:t> for every well in the state. </a:t>
            </a:r>
            <a:r>
              <a:rPr lang="en-US" dirty="0" err="1"/>
              <a:t>EnvDept</a:t>
            </a:r>
            <a:r>
              <a:rPr lang="en-US" dirty="0"/>
              <a:t>, OSE, and USGS crosswalks. Gar can send us the reports/excel sheets.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Funding need exists to push this work forward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OSE: Well-tagging program from ~Fall 2018 for new production wells (</a:t>
            </a:r>
            <a:r>
              <a:rPr lang="en-US" i="1" dirty="0"/>
              <a:t>e.g.</a:t>
            </a:r>
            <a:r>
              <a:rPr lang="en-US" dirty="0"/>
              <a:t>, domestic, livestock, irrigation, commercial-use wells).  Non-production wells are </a:t>
            </a:r>
            <a:r>
              <a:rPr lang="en-US" u="sng" dirty="0"/>
              <a:t>not</a:t>
            </a:r>
            <a:r>
              <a:rPr lang="en-US" dirty="0"/>
              <a:t> tagged, </a:t>
            </a:r>
            <a:r>
              <a:rPr lang="en-US" i="1" dirty="0"/>
              <a:t>e.g.</a:t>
            </a:r>
            <a:r>
              <a:rPr lang="en-US" dirty="0"/>
              <a:t>, monitoring wells, piezometers, </a:t>
            </a:r>
            <a:r>
              <a:rPr lang="en-US" i="1" dirty="0"/>
              <a:t>etc. </a:t>
            </a:r>
            <a:r>
              <a:rPr lang="en-US" dirty="0"/>
              <a:t>Tags are alpha-numeric and entered into WATERS.  Tag is either a barcode or QR code on the tag, but the agency does not have a way to use them yet. The tags are provided for by a Department of Health grant</a:t>
            </a:r>
            <a:r>
              <a:rPr lang="en-US" i="1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DOE has their own unique IDs as well: see web application - </a:t>
            </a:r>
            <a:r>
              <a:rPr lang="en-US" dirty="0">
                <a:hlinkClick r:id="rId2"/>
              </a:rPr>
              <a:t>https://gems.lm.doe.gov/#site=APC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639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AC584-3DB4-4F33-A51F-3E29DA855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Crosswalk: Well Metadata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D24ED6F-D649-4EA4-8E33-10A1BA419E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2746790"/>
              </p:ext>
            </p:extLst>
          </p:nvPr>
        </p:nvGraphicFramePr>
        <p:xfrm>
          <a:off x="1595919" y="1690688"/>
          <a:ext cx="9000162" cy="460874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35942">
                  <a:extLst>
                    <a:ext uri="{9D8B030D-6E8A-4147-A177-3AD203B41FA5}">
                      <a16:colId xmlns:a16="http://schemas.microsoft.com/office/drawing/2014/main" val="336952109"/>
                    </a:ext>
                  </a:extLst>
                </a:gridCol>
                <a:gridCol w="1768142">
                  <a:extLst>
                    <a:ext uri="{9D8B030D-6E8A-4147-A177-3AD203B41FA5}">
                      <a16:colId xmlns:a16="http://schemas.microsoft.com/office/drawing/2014/main" val="3375673651"/>
                    </a:ext>
                  </a:extLst>
                </a:gridCol>
                <a:gridCol w="1503745">
                  <a:extLst>
                    <a:ext uri="{9D8B030D-6E8A-4147-A177-3AD203B41FA5}">
                      <a16:colId xmlns:a16="http://schemas.microsoft.com/office/drawing/2014/main" val="3304702215"/>
                    </a:ext>
                  </a:extLst>
                </a:gridCol>
                <a:gridCol w="2025097">
                  <a:extLst>
                    <a:ext uri="{9D8B030D-6E8A-4147-A177-3AD203B41FA5}">
                      <a16:colId xmlns:a16="http://schemas.microsoft.com/office/drawing/2014/main" val="3026732725"/>
                    </a:ext>
                  </a:extLst>
                </a:gridCol>
                <a:gridCol w="2067236">
                  <a:extLst>
                    <a:ext uri="{9D8B030D-6E8A-4147-A177-3AD203B41FA5}">
                      <a16:colId xmlns:a16="http://schemas.microsoft.com/office/drawing/2014/main" val="1097165891"/>
                    </a:ext>
                  </a:extLst>
                </a:gridCol>
              </a:tblGrid>
              <a:tr h="6433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dirty="0">
                          <a:effectLst/>
                        </a:rPr>
                        <a:t>Recommended Standard (NGWMN)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09" marR="6850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dirty="0">
                          <a:effectLst/>
                        </a:rPr>
                        <a:t>USGS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09" marR="6850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dirty="0">
                          <a:effectLst/>
                        </a:rPr>
                        <a:t>NMBGMR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09" marR="6850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dirty="0">
                          <a:effectLst/>
                        </a:rPr>
                        <a:t>ABQ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09" marR="6850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dirty="0">
                          <a:effectLst/>
                        </a:rPr>
                        <a:t>OSE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09" marR="68509" marT="0" marB="0" anchor="b"/>
                </a:tc>
                <a:extLst>
                  <a:ext uri="{0D108BD9-81ED-4DB2-BD59-A6C34878D82A}">
                    <a16:rowId xmlns:a16="http://schemas.microsoft.com/office/drawing/2014/main" val="3698691505"/>
                  </a:ext>
                </a:extLst>
              </a:tr>
              <a:tr h="16048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Agency Cd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09" marR="6850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agency_cd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09" marR="6850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NMBGMR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09" marR="6850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ABQ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09" marR="6850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OSE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09" marR="68509" marT="0" marB="0" anchor="ctr"/>
                </a:tc>
                <a:extLst>
                  <a:ext uri="{0D108BD9-81ED-4DB2-BD59-A6C34878D82A}">
                    <a16:rowId xmlns:a16="http://schemas.microsoft.com/office/drawing/2014/main" val="1500499143"/>
                  </a:ext>
                </a:extLst>
              </a:tr>
              <a:tr h="16048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Site No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09" marR="6850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site_no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09" marR="68509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PointID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09" marR="68509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sys_loc_code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09" marR="68509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09" marR="68509" marT="0" marB="0" anchor="b"/>
                </a:tc>
                <a:extLst>
                  <a:ext uri="{0D108BD9-81ED-4DB2-BD59-A6C34878D82A}">
                    <a16:rowId xmlns:a16="http://schemas.microsoft.com/office/drawing/2014/main" val="443348182"/>
                  </a:ext>
                </a:extLst>
              </a:tr>
              <a:tr h="3175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09" marR="6850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09" marR="68509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OSEWellID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09" marR="68509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09" marR="68509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OSE Well #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09" marR="68509" marT="0" marB="0" anchor="ctr"/>
                </a:tc>
                <a:extLst>
                  <a:ext uri="{0D108BD9-81ED-4DB2-BD59-A6C34878D82A}">
                    <a16:rowId xmlns:a16="http://schemas.microsoft.com/office/drawing/2014/main" val="1072828157"/>
                  </a:ext>
                </a:extLst>
              </a:tr>
              <a:tr h="9691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Agency Nm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09" marR="6850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United States Geological Survey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09" marR="6850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New Mexico Bureau of Geology &amp; Mineral Resources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09" marR="6850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NEED NAME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09" marR="6850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Office of State Engineer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09" marR="68509" marT="0" marB="0" anchor="b"/>
                </a:tc>
                <a:extLst>
                  <a:ext uri="{0D108BD9-81ED-4DB2-BD59-A6C34878D82A}">
                    <a16:rowId xmlns:a16="http://schemas.microsoft.com/office/drawing/2014/main" val="3155331980"/>
                  </a:ext>
                </a:extLst>
              </a:tr>
              <a:tr h="16048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Site Name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09" marR="6850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station_nm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09" marR="6850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SiteID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09" marR="68509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loc_name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09" marR="68509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09" marR="68509" marT="0" marB="0" anchor="ctr"/>
                </a:tc>
                <a:extLst>
                  <a:ext uri="{0D108BD9-81ED-4DB2-BD59-A6C34878D82A}">
                    <a16:rowId xmlns:a16="http://schemas.microsoft.com/office/drawing/2014/main" val="2922719399"/>
                  </a:ext>
                </a:extLst>
              </a:tr>
              <a:tr h="16048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Dec Lat </a:t>
                      </a:r>
                      <a:r>
                        <a:rPr lang="en-US" sz="1400" dirty="0" err="1">
                          <a:effectLst/>
                        </a:rPr>
                        <a:t>Va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09" marR="6850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dec_lat_va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09" marR="6850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Geometry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09" marR="6850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latitude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09" marR="6850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Latitude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09" marR="68509" marT="0" marB="0" anchor="b"/>
                </a:tc>
                <a:extLst>
                  <a:ext uri="{0D108BD9-81ED-4DB2-BD59-A6C34878D82A}">
                    <a16:rowId xmlns:a16="http://schemas.microsoft.com/office/drawing/2014/main" val="3616295328"/>
                  </a:ext>
                </a:extLst>
              </a:tr>
              <a:tr h="3175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Dec Long </a:t>
                      </a:r>
                      <a:r>
                        <a:rPr lang="en-US" sz="1400" dirty="0" err="1">
                          <a:effectLst/>
                        </a:rPr>
                        <a:t>Va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09" marR="6850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dec_long_va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09" marR="6850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Geometry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09" marR="6850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longitude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09" marR="6850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Longitude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09" marR="68509" marT="0" marB="0" anchor="b"/>
                </a:tc>
                <a:extLst>
                  <a:ext uri="{0D108BD9-81ED-4DB2-BD59-A6C34878D82A}">
                    <a16:rowId xmlns:a16="http://schemas.microsoft.com/office/drawing/2014/main" val="3698853137"/>
                  </a:ext>
                </a:extLst>
              </a:tr>
              <a:tr h="3175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 err="1">
                          <a:effectLst/>
                        </a:rPr>
                        <a:t>Horz</a:t>
                      </a:r>
                      <a:r>
                        <a:rPr lang="en-US" sz="1400" dirty="0">
                          <a:effectLst/>
                        </a:rPr>
                        <a:t> Datum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09" marR="6850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dec_coord_datum_cd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09" marR="6850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Need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09" marR="6850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09" marR="6850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09" marR="68509" marT="0" marB="0" anchor="ctr"/>
                </a:tc>
                <a:extLst>
                  <a:ext uri="{0D108BD9-81ED-4DB2-BD59-A6C34878D82A}">
                    <a16:rowId xmlns:a16="http://schemas.microsoft.com/office/drawing/2014/main" val="186376060"/>
                  </a:ext>
                </a:extLst>
              </a:tr>
              <a:tr h="3175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Alt </a:t>
                      </a:r>
                      <a:r>
                        <a:rPr lang="en-US" sz="1400" dirty="0" err="1">
                          <a:effectLst/>
                        </a:rPr>
                        <a:t>Va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09" marR="6850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alt_va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09" marR="6850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Altitude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09" marR="6850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exact_elev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09" marR="6850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Groundwater Elevation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09" marR="68509" marT="0" marB="0" anchor="b"/>
                </a:tc>
                <a:extLst>
                  <a:ext uri="{0D108BD9-81ED-4DB2-BD59-A6C34878D82A}">
                    <a16:rowId xmlns:a16="http://schemas.microsoft.com/office/drawing/2014/main" val="3699434882"/>
                  </a:ext>
                </a:extLst>
              </a:tr>
              <a:tr h="3175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Alt Datum Cd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09" marR="6850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alt_datum_cd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09" marR="6850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Need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09" marR="6850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09" marR="6850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09" marR="68509" marT="0" marB="0" anchor="ctr"/>
                </a:tc>
                <a:extLst>
                  <a:ext uri="{0D108BD9-81ED-4DB2-BD59-A6C34878D82A}">
                    <a16:rowId xmlns:a16="http://schemas.microsoft.com/office/drawing/2014/main" val="2890783945"/>
                  </a:ext>
                </a:extLst>
              </a:tr>
              <a:tr h="3175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Well Depth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09" marR="6850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well_depth_va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09" marR="6850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WellDepth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09" marR="6850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measured_depth_of_well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09" marR="6850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Total Depth (feet)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09" marR="68509" marT="0" marB="0" anchor="b"/>
                </a:tc>
                <a:extLst>
                  <a:ext uri="{0D108BD9-81ED-4DB2-BD59-A6C34878D82A}">
                    <a16:rowId xmlns:a16="http://schemas.microsoft.com/office/drawing/2014/main" val="4130538867"/>
                  </a:ext>
                </a:extLst>
              </a:tr>
              <a:tr h="19157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Site Type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09" marR="6850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site_tp_cd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09" marR="6850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Need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09" marR="6850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09" marR="6850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09" marR="68509" marT="0" marB="0" anchor="ctr"/>
                </a:tc>
                <a:extLst>
                  <a:ext uri="{0D108BD9-81ED-4DB2-BD59-A6C34878D82A}">
                    <a16:rowId xmlns:a16="http://schemas.microsoft.com/office/drawing/2014/main" val="39406229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7954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5C551-078A-4BA5-BC37-5458FF9E6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Water Levels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72E7F9D5-56F1-4480-A299-182D8E26C2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5814365"/>
              </p:ext>
            </p:extLst>
          </p:nvPr>
        </p:nvGraphicFramePr>
        <p:xfrm>
          <a:off x="615412" y="1437471"/>
          <a:ext cx="5989832" cy="526706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91391">
                  <a:extLst>
                    <a:ext uri="{9D8B030D-6E8A-4147-A177-3AD203B41FA5}">
                      <a16:colId xmlns:a16="http://schemas.microsoft.com/office/drawing/2014/main" val="1719392060"/>
                    </a:ext>
                  </a:extLst>
                </a:gridCol>
                <a:gridCol w="4598441">
                  <a:extLst>
                    <a:ext uri="{9D8B030D-6E8A-4147-A177-3AD203B41FA5}">
                      <a16:colId xmlns:a16="http://schemas.microsoft.com/office/drawing/2014/main" val="2072634428"/>
                    </a:ext>
                  </a:extLst>
                </a:gridCol>
              </a:tblGrid>
              <a:tr h="1407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Column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317" marR="5631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Description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317" marR="56317" marT="0" marB="0"/>
                </a:tc>
                <a:extLst>
                  <a:ext uri="{0D108BD9-81ED-4DB2-BD59-A6C34878D82A}">
                    <a16:rowId xmlns:a16="http://schemas.microsoft.com/office/drawing/2014/main" val="246532185"/>
                  </a:ext>
                </a:extLst>
              </a:tr>
              <a:tr h="26104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Agency Cd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317" marR="5631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Agency Cd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317" marR="56317" marT="0" marB="0" anchor="b"/>
                </a:tc>
                <a:extLst>
                  <a:ext uri="{0D108BD9-81ED-4DB2-BD59-A6C34878D82A}">
                    <a16:rowId xmlns:a16="http://schemas.microsoft.com/office/drawing/2014/main" val="1565199790"/>
                  </a:ext>
                </a:extLst>
              </a:tr>
              <a:tr h="12713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Site No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317" marR="5631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Site No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317" marR="56317" marT="0" marB="0" anchor="b"/>
                </a:tc>
                <a:extLst>
                  <a:ext uri="{0D108BD9-81ED-4DB2-BD59-A6C34878D82A}">
                    <a16:rowId xmlns:a16="http://schemas.microsoft.com/office/drawing/2014/main" val="284838226"/>
                  </a:ext>
                </a:extLst>
              </a:tr>
              <a:tr h="12713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Time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317" marR="5631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24-hr format (HH:MM:SS); assume measurements made in daytime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317" marR="56317" marT="0" marB="0" anchor="b"/>
                </a:tc>
                <a:extLst>
                  <a:ext uri="{0D108BD9-81ED-4DB2-BD59-A6C34878D82A}">
                    <a16:rowId xmlns:a16="http://schemas.microsoft.com/office/drawing/2014/main" val="127298326"/>
                  </a:ext>
                </a:extLst>
              </a:tr>
              <a:tr h="26104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 err="1">
                          <a:effectLst/>
                        </a:rPr>
                        <a:t>TimeZone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317" marR="5631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MDT vs. MST (worth capturing for AZ nuances); store internally as UTC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317" marR="56317" marT="0" marB="0" anchor="b"/>
                </a:tc>
                <a:extLst>
                  <a:ext uri="{0D108BD9-81ED-4DB2-BD59-A6C34878D82A}">
                    <a16:rowId xmlns:a16="http://schemas.microsoft.com/office/drawing/2014/main" val="2172124588"/>
                  </a:ext>
                </a:extLst>
              </a:tr>
              <a:tr h="12713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Date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317" marR="5631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Date (YYYY-MM-DD)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317" marR="56317" marT="0" marB="0" anchor="b"/>
                </a:tc>
                <a:extLst>
                  <a:ext uri="{0D108BD9-81ED-4DB2-BD59-A6C34878D82A}">
                    <a16:rowId xmlns:a16="http://schemas.microsoft.com/office/drawing/2014/main" val="3596535267"/>
                  </a:ext>
                </a:extLst>
              </a:tr>
              <a:tr h="34591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Depth to Water Below Land Surface in ft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317" marR="5631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Depth to Water Below Land Surface in ft (2 decimal places)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317" marR="56317" marT="0" marB="0" anchor="b"/>
                </a:tc>
                <a:extLst>
                  <a:ext uri="{0D108BD9-81ED-4DB2-BD59-A6C34878D82A}">
                    <a16:rowId xmlns:a16="http://schemas.microsoft.com/office/drawing/2014/main" val="1210303318"/>
                  </a:ext>
                </a:extLst>
              </a:tr>
              <a:tr h="3801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Measuring point height (relative to land surface)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317" marR="5631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Measuring point height in ft (relative to land surface)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317" marR="56317" marT="0" marB="0" anchor="b"/>
                </a:tc>
                <a:extLst>
                  <a:ext uri="{0D108BD9-81ED-4DB2-BD59-A6C34878D82A}">
                    <a16:rowId xmlns:a16="http://schemas.microsoft.com/office/drawing/2014/main" val="2536082595"/>
                  </a:ext>
                </a:extLst>
              </a:tr>
              <a:tr h="26104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Accuracy Value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317" marR="5631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Accuracy Value. Depends on the interpretation made – details need to be captured within metadata.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317" marR="56317" marT="0" marB="0" anchor="b"/>
                </a:tc>
                <a:extLst>
                  <a:ext uri="{0D108BD9-81ED-4DB2-BD59-A6C34878D82A}">
                    <a16:rowId xmlns:a16="http://schemas.microsoft.com/office/drawing/2014/main" val="558444093"/>
                  </a:ext>
                </a:extLst>
              </a:tr>
              <a:tr h="4013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Water level in feet relative to NAVD88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317" marR="5631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Water level in feet relative to NAVD88 (transformation done at the central platform)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317" marR="56317" marT="0" marB="0" anchor="b"/>
                </a:tc>
                <a:extLst>
                  <a:ext uri="{0D108BD9-81ED-4DB2-BD59-A6C34878D82A}">
                    <a16:rowId xmlns:a16="http://schemas.microsoft.com/office/drawing/2014/main" val="3762922009"/>
                  </a:ext>
                </a:extLst>
              </a:tr>
              <a:tr h="3949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Observation Method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317" marR="5631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Observation Method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317" marR="56317" marT="0" marB="0" anchor="b"/>
                </a:tc>
                <a:extLst>
                  <a:ext uri="{0D108BD9-81ED-4DB2-BD59-A6C34878D82A}">
                    <a16:rowId xmlns:a16="http://schemas.microsoft.com/office/drawing/2014/main" val="1162658343"/>
                  </a:ext>
                </a:extLst>
              </a:tr>
              <a:tr h="26104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Level Status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317" marR="5631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Was the well Pumping? Was there an obstruction? Was the well recovering? etc.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317" marR="56317" marT="0" marB="0"/>
                </a:tc>
                <a:extLst>
                  <a:ext uri="{0D108BD9-81ED-4DB2-BD59-A6C34878D82A}">
                    <a16:rowId xmlns:a16="http://schemas.microsoft.com/office/drawing/2014/main" val="1403270215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2ADCE3AE-DF3F-4E75-8C96-3A3D1B5B5B99}"/>
              </a:ext>
            </a:extLst>
          </p:cNvPr>
          <p:cNvSpPr/>
          <p:nvPr/>
        </p:nvSpPr>
        <p:spPr>
          <a:xfrm>
            <a:off x="5744324" y="773663"/>
            <a:ext cx="6462445" cy="5482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marR="0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a.</a:t>
            </a: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   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streamflow (CFS) instantaneous</a:t>
            </a:r>
          </a:p>
          <a:p>
            <a:pPr marL="914400" marR="0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b.</a:t>
            </a: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   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lake/reservoir levels (Feet),</a:t>
            </a:r>
          </a:p>
          <a:p>
            <a:pPr marL="914400" marR="0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c.</a:t>
            </a: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   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Reservoir volume (acre-feet) accompanied by area-capacity table</a:t>
            </a:r>
          </a:p>
          <a:p>
            <a:pPr marL="914400" marR="0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d.</a:t>
            </a: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   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groundwater levels (Feet, below ground surface)-usually feet below measuring point accompanied by elevation of measuring point and elevation above ground of measuring point-could look at the parameters in USGS NWIS to spell out every last detail</a:t>
            </a:r>
          </a:p>
          <a:p>
            <a:pPr marL="914400" marR="0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e.</a:t>
            </a: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   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Soil moisture (volumetric water content)</a:t>
            </a:r>
          </a:p>
          <a:p>
            <a:pPr marL="914400" marR="0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f.</a:t>
            </a: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    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Precipitation (inches)</a:t>
            </a:r>
          </a:p>
          <a:p>
            <a:pPr marL="914400" marR="0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g.</a:t>
            </a:r>
            <a:r>
              <a:rPr lang="en-US" sz="8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   	</a:t>
            </a:r>
            <a:r>
              <a:rPr lang="en-US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evapotranspiration (percent of precipitation)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274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AC584-3DB4-4F33-A51F-3E29DA855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Crosswalk: Water Levels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9C2B9C2F-1332-42CE-9DF1-A56EAC84C1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2064583"/>
              </p:ext>
            </p:extLst>
          </p:nvPr>
        </p:nvGraphicFramePr>
        <p:xfrm>
          <a:off x="2578814" y="1839832"/>
          <a:ext cx="7448764" cy="400812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459850">
                  <a:extLst>
                    <a:ext uri="{9D8B030D-6E8A-4147-A177-3AD203B41FA5}">
                      <a16:colId xmlns:a16="http://schemas.microsoft.com/office/drawing/2014/main" val="3098703743"/>
                    </a:ext>
                  </a:extLst>
                </a:gridCol>
                <a:gridCol w="1523323">
                  <a:extLst>
                    <a:ext uri="{9D8B030D-6E8A-4147-A177-3AD203B41FA5}">
                      <a16:colId xmlns:a16="http://schemas.microsoft.com/office/drawing/2014/main" val="3194594166"/>
                    </a:ext>
                  </a:extLst>
                </a:gridCol>
                <a:gridCol w="1485239">
                  <a:extLst>
                    <a:ext uri="{9D8B030D-6E8A-4147-A177-3AD203B41FA5}">
                      <a16:colId xmlns:a16="http://schemas.microsoft.com/office/drawing/2014/main" val="1984720388"/>
                    </a:ext>
                  </a:extLst>
                </a:gridCol>
                <a:gridCol w="1564227">
                  <a:extLst>
                    <a:ext uri="{9D8B030D-6E8A-4147-A177-3AD203B41FA5}">
                      <a16:colId xmlns:a16="http://schemas.microsoft.com/office/drawing/2014/main" val="1526115210"/>
                    </a:ext>
                  </a:extLst>
                </a:gridCol>
                <a:gridCol w="1416125">
                  <a:extLst>
                    <a:ext uri="{9D8B030D-6E8A-4147-A177-3AD203B41FA5}">
                      <a16:colId xmlns:a16="http://schemas.microsoft.com/office/drawing/2014/main" val="970217570"/>
                    </a:ext>
                  </a:extLst>
                </a:gridCol>
              </a:tblGrid>
              <a:tr h="2730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dirty="0">
                          <a:effectLst/>
                        </a:rPr>
                        <a:t>Recommended Standard (NGWMN)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dirty="0">
                          <a:effectLst/>
                        </a:rPr>
                        <a:t>USGS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dirty="0">
                          <a:effectLst/>
                        </a:rPr>
                        <a:t>NMBGMR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dirty="0">
                          <a:effectLst/>
                        </a:rPr>
                        <a:t>ABQ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dirty="0">
                          <a:effectLst/>
                        </a:rPr>
                        <a:t>OSE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566511795"/>
                  </a:ext>
                </a:extLst>
              </a:tr>
              <a:tr h="13589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Agency Cd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agency_cd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Calculate in crosswalk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Calculate in crosswalk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Calculate in crosswalk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186972307"/>
                  </a:ext>
                </a:extLst>
              </a:tr>
              <a:tr h="13589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Site No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site_no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PointID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sys_loc_code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415830480"/>
                  </a:ext>
                </a:extLst>
              </a:tr>
              <a:tr h="13589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OSEWellID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facility_id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OSE Well #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828670496"/>
                  </a:ext>
                </a:extLst>
              </a:tr>
              <a:tr h="13589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Time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lev_tm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TimeMeasured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Time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340065510"/>
                  </a:ext>
                </a:extLst>
              </a:tr>
              <a:tr h="13589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Date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lev_dt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DateMeasured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measurement_date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Date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680431313"/>
                  </a:ext>
                </a:extLst>
              </a:tr>
              <a:tr h="13589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Depth to Water Below Land Surface in ft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lev_va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DepthToWaterBGS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water_level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Depth to Water (feet below ground surface)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611169896"/>
                  </a:ext>
                </a:extLst>
              </a:tr>
              <a:tr h="13589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Accuracy Value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lev_acy_cd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Need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30630812"/>
                  </a:ext>
                </a:extLst>
              </a:tr>
              <a:tr h="13589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Water level in feet relative to NAVD88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Calculate in crosswalk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Calculate in crosswalk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Calculate in crosswalk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Calculate in crosswalk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42971572"/>
                  </a:ext>
                </a:extLst>
              </a:tr>
              <a:tr h="13589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Observation Method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lev_meth_cd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MeasurementMethod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measurement_method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94426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86504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74122-6DD6-41C7-8ED7-ECF2C1380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4595019" y="-662782"/>
            <a:ext cx="10515600" cy="1325563"/>
          </a:xfrm>
        </p:spPr>
        <p:txBody>
          <a:bodyPr/>
          <a:lstStyle/>
          <a:p>
            <a:r>
              <a:rPr lang="en-US" dirty="0"/>
              <a:t>IoW </a:t>
            </a:r>
            <a:r>
              <a:rPr lang="en-US" dirty="0" err="1"/>
              <a:t>CrossWalk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870E0-F914-4C45-9EC9-D2015A948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783723"/>
            <a:ext cx="10515600" cy="2393239"/>
          </a:xfrm>
        </p:spPr>
        <p:txBody>
          <a:bodyPr>
            <a:normAutofit fontScale="85000" lnSpcReduction="1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Visualization: </a:t>
            </a:r>
            <a:r>
              <a:rPr lang="en-US" dirty="0">
                <a:hlinkClick r:id="rId2"/>
              </a:rPr>
              <a:t>http://people.duke.edu/~lap19/www/nm_groundwater/index.html</a:t>
            </a:r>
            <a:endParaRPr lang="en-US" dirty="0"/>
          </a:p>
          <a:p>
            <a:r>
              <a:rPr lang="en-US" dirty="0"/>
              <a:t>Associated code: </a:t>
            </a:r>
            <a:r>
              <a:rPr lang="en-US" dirty="0">
                <a:hlinkClick r:id="rId3"/>
              </a:rPr>
              <a:t>https://github.com/internetofwater/IS-NM-groundwater/tree/master/nm_groundwater_updated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A02D36A-1D30-4ADB-8EEC-F9F04FD0D0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49516" y="448049"/>
            <a:ext cx="8618483" cy="4295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460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1030</Words>
  <Application>Microsoft Office PowerPoint</Application>
  <PresentationFormat>Widescreen</PresentationFormat>
  <Paragraphs>246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Common Data Standards</vt:lpstr>
      <vt:lpstr>Background</vt:lpstr>
      <vt:lpstr>Data Types</vt:lpstr>
      <vt:lpstr>Process</vt:lpstr>
      <vt:lpstr>Site Metadata</vt:lpstr>
      <vt:lpstr>Crosswalk: Well Metadata</vt:lpstr>
      <vt:lpstr>Water Levels</vt:lpstr>
      <vt:lpstr>Crosswalk: Water Levels</vt:lpstr>
      <vt:lpstr>IoW CrossWalk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Metadata Standards</dc:title>
  <dc:creator>Gunda, Thushara</dc:creator>
  <cp:lastModifiedBy>Gunda, Thushara</cp:lastModifiedBy>
  <cp:revision>109</cp:revision>
  <dcterms:created xsi:type="dcterms:W3CDTF">2020-03-23T13:45:14Z</dcterms:created>
  <dcterms:modified xsi:type="dcterms:W3CDTF">2020-04-07T21:30:48Z</dcterms:modified>
</cp:coreProperties>
</file>